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690" r:id="rId2"/>
    <p:sldMasterId id="2147483655" r:id="rId3"/>
    <p:sldMasterId id="2147483657" r:id="rId4"/>
    <p:sldMasterId id="2147483659" r:id="rId5"/>
    <p:sldMasterId id="2147483661" r:id="rId6"/>
  </p:sldMasterIdLst>
  <p:notesMasterIdLst>
    <p:notesMasterId r:id="rId75"/>
  </p:notesMasterIdLst>
  <p:handoutMasterIdLst>
    <p:handoutMasterId r:id="rId76"/>
  </p:handoutMasterIdLst>
  <p:sldIdLst>
    <p:sldId id="431" r:id="rId7"/>
    <p:sldId id="351" r:id="rId8"/>
    <p:sldId id="450" r:id="rId9"/>
    <p:sldId id="353" r:id="rId10"/>
    <p:sldId id="262" r:id="rId11"/>
    <p:sldId id="264" r:id="rId12"/>
    <p:sldId id="306" r:id="rId13"/>
    <p:sldId id="377" r:id="rId14"/>
    <p:sldId id="471" r:id="rId15"/>
    <p:sldId id="457" r:id="rId16"/>
    <p:sldId id="354" r:id="rId17"/>
    <p:sldId id="402" r:id="rId18"/>
    <p:sldId id="355" r:id="rId19"/>
    <p:sldId id="297" r:id="rId20"/>
    <p:sldId id="434" r:id="rId21"/>
    <p:sldId id="367" r:id="rId22"/>
    <p:sldId id="296" r:id="rId23"/>
    <p:sldId id="399" r:id="rId24"/>
    <p:sldId id="458" r:id="rId25"/>
    <p:sldId id="400" r:id="rId26"/>
    <p:sldId id="383" r:id="rId27"/>
    <p:sldId id="438" r:id="rId28"/>
    <p:sldId id="417" r:id="rId29"/>
    <p:sldId id="459" r:id="rId30"/>
    <p:sldId id="423" r:id="rId31"/>
    <p:sldId id="437" r:id="rId32"/>
    <p:sldId id="460" r:id="rId33"/>
    <p:sldId id="369" r:id="rId34"/>
    <p:sldId id="385" r:id="rId35"/>
    <p:sldId id="368" r:id="rId36"/>
    <p:sldId id="451" r:id="rId37"/>
    <p:sldId id="439" r:id="rId38"/>
    <p:sldId id="265" r:id="rId39"/>
    <p:sldId id="413" r:id="rId40"/>
    <p:sldId id="414" r:id="rId41"/>
    <p:sldId id="452" r:id="rId42"/>
    <p:sldId id="435" r:id="rId43"/>
    <p:sldId id="366" r:id="rId44"/>
    <p:sldId id="440" r:id="rId45"/>
    <p:sldId id="455" r:id="rId46"/>
    <p:sldId id="372" r:id="rId47"/>
    <p:sldId id="465" r:id="rId48"/>
    <p:sldId id="461" r:id="rId49"/>
    <p:sldId id="453" r:id="rId50"/>
    <p:sldId id="456" r:id="rId51"/>
    <p:sldId id="454" r:id="rId52"/>
    <p:sldId id="462" r:id="rId53"/>
    <p:sldId id="442" r:id="rId54"/>
    <p:sldId id="379" r:id="rId55"/>
    <p:sldId id="463" r:id="rId56"/>
    <p:sldId id="403" r:id="rId57"/>
    <p:sldId id="464" r:id="rId58"/>
    <p:sldId id="436" r:id="rId59"/>
    <p:sldId id="466" r:id="rId60"/>
    <p:sldId id="308" r:id="rId61"/>
    <p:sldId id="441" r:id="rId62"/>
    <p:sldId id="467" r:id="rId63"/>
    <p:sldId id="390" r:id="rId64"/>
    <p:sldId id="443" r:id="rId65"/>
    <p:sldId id="445" r:id="rId66"/>
    <p:sldId id="444" r:id="rId67"/>
    <p:sldId id="472" r:id="rId68"/>
    <p:sldId id="468" r:id="rId69"/>
    <p:sldId id="447" r:id="rId70"/>
    <p:sldId id="384" r:id="rId71"/>
    <p:sldId id="448" r:id="rId72"/>
    <p:sldId id="469" r:id="rId73"/>
    <p:sldId id="449" r:id="rId74"/>
  </p:sldIdLst>
  <p:sldSz cx="10693400" cy="7561263"/>
  <p:notesSz cx="7099300" cy="10234613"/>
  <p:defaultTextStyle>
    <a:defPPr>
      <a:defRPr lang="en-US"/>
    </a:defPPr>
    <a:lvl1pPr algn="l" defTabSz="1042988" rtl="0" fontAlgn="base">
      <a:spcBef>
        <a:spcPct val="0"/>
      </a:spcBef>
      <a:spcAft>
        <a:spcPct val="0"/>
      </a:spcAft>
      <a:defRPr sz="2100" kern="1200">
        <a:solidFill>
          <a:schemeClr val="tx1"/>
        </a:solidFill>
        <a:latin typeface="Arial" charset="0"/>
        <a:ea typeface="+mn-ea"/>
        <a:cs typeface="+mn-cs"/>
      </a:defRPr>
    </a:lvl1pPr>
    <a:lvl2pPr marL="520700" indent="-63500" algn="l" defTabSz="1042988" rtl="0" fontAlgn="base">
      <a:spcBef>
        <a:spcPct val="0"/>
      </a:spcBef>
      <a:spcAft>
        <a:spcPct val="0"/>
      </a:spcAft>
      <a:defRPr sz="2100" kern="1200">
        <a:solidFill>
          <a:schemeClr val="tx1"/>
        </a:solidFill>
        <a:latin typeface="Arial" charset="0"/>
        <a:ea typeface="+mn-ea"/>
        <a:cs typeface="+mn-cs"/>
      </a:defRPr>
    </a:lvl2pPr>
    <a:lvl3pPr marL="1042988" indent="-128588" algn="l" defTabSz="1042988" rtl="0" fontAlgn="base">
      <a:spcBef>
        <a:spcPct val="0"/>
      </a:spcBef>
      <a:spcAft>
        <a:spcPct val="0"/>
      </a:spcAft>
      <a:defRPr sz="2100" kern="1200">
        <a:solidFill>
          <a:schemeClr val="tx1"/>
        </a:solidFill>
        <a:latin typeface="Arial" charset="0"/>
        <a:ea typeface="+mn-ea"/>
        <a:cs typeface="+mn-cs"/>
      </a:defRPr>
    </a:lvl3pPr>
    <a:lvl4pPr marL="1563688" indent="-192088" algn="l" defTabSz="1042988" rtl="0" fontAlgn="base">
      <a:spcBef>
        <a:spcPct val="0"/>
      </a:spcBef>
      <a:spcAft>
        <a:spcPct val="0"/>
      </a:spcAft>
      <a:defRPr sz="2100" kern="1200">
        <a:solidFill>
          <a:schemeClr val="tx1"/>
        </a:solidFill>
        <a:latin typeface="Arial" charset="0"/>
        <a:ea typeface="+mn-ea"/>
        <a:cs typeface="+mn-cs"/>
      </a:defRPr>
    </a:lvl4pPr>
    <a:lvl5pPr marL="2085975" indent="-257175" algn="l" defTabSz="1042988"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9CA4"/>
    <a:srgbClr val="3B5AF7"/>
    <a:srgbClr val="FFCC00"/>
    <a:srgbClr val="865D5C"/>
    <a:srgbClr val="0827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88" autoAdjust="0"/>
    <p:restoredTop sz="99756" autoAdjust="0"/>
  </p:normalViewPr>
  <p:slideViewPr>
    <p:cSldViewPr>
      <p:cViewPr>
        <p:scale>
          <a:sx n="90" d="100"/>
          <a:sy n="90" d="100"/>
        </p:scale>
        <p:origin x="-294" y="-318"/>
      </p:cViewPr>
      <p:guideLst>
        <p:guide orient="horz" pos="2382"/>
        <p:guide pos="3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2" d="100"/>
        <a:sy n="122" d="100"/>
      </p:scale>
      <p:origin x="0" y="0"/>
    </p:cViewPr>
  </p:sorterViewPr>
  <p:notesViewPr>
    <p:cSldViewPr>
      <p:cViewPr varScale="1">
        <p:scale>
          <a:sx n="80" d="100"/>
          <a:sy n="80" d="100"/>
        </p:scale>
        <p:origin x="-2022" y="-1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063AF5-AC81-4B21-9531-8C6B751B1795}" type="doc">
      <dgm:prSet loTypeId="urn:microsoft.com/office/officeart/2005/8/layout/chevron1" loCatId="process" qsTypeId="urn:microsoft.com/office/officeart/2005/8/quickstyle/simple2" qsCatId="simple" csTypeId="urn:microsoft.com/office/officeart/2005/8/colors/accent0_3" csCatId="mainScheme" phldr="1"/>
      <dgm:spPr/>
    </dgm:pt>
    <dgm:pt modelId="{1BB1DB85-6F11-411C-B111-82D912CFA3A6}" type="pres">
      <dgm:prSet presAssocID="{19063AF5-AC81-4B21-9531-8C6B751B1795}" presName="Name0" presStyleCnt="0">
        <dgm:presLayoutVars>
          <dgm:dir/>
          <dgm:animLvl val="lvl"/>
          <dgm:resizeHandles val="exact"/>
        </dgm:presLayoutVars>
      </dgm:prSet>
      <dgm:spPr/>
    </dgm:pt>
  </dgm:ptLst>
  <dgm:cxnLst>
    <dgm:cxn modelId="{A49EF57F-9426-4D4F-9A13-108360915AC2}" type="presOf" srcId="{19063AF5-AC81-4B21-9531-8C6B751B1795}" destId="{1BB1DB85-6F11-411C-B111-82D912CFA3A6}"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C9E88A-BD73-4E29-B8CA-99AAC959B308}" type="doc">
      <dgm:prSet loTypeId="urn:microsoft.com/office/officeart/2005/8/layout/chevron1" loCatId="process" qsTypeId="urn:microsoft.com/office/officeart/2005/8/quickstyle/3d2" qsCatId="3D" csTypeId="urn:microsoft.com/office/officeart/2005/8/colors/accent0_3" csCatId="mainScheme" phldr="1"/>
      <dgm:spPr/>
    </dgm:pt>
    <dgm:pt modelId="{2177D418-26F6-4FD6-8852-994D94CD465C}">
      <dgm:prSet phldrT="[Text]"/>
      <dgm:spPr/>
      <dgm:t>
        <a:bodyPr/>
        <a:lstStyle/>
        <a:p>
          <a:r>
            <a:rPr lang="en-GB" b="1" dirty="0" smtClean="0"/>
            <a:t>Continued on next page </a:t>
          </a:r>
          <a:endParaRPr lang="en-GB" b="1" dirty="0"/>
        </a:p>
      </dgm:t>
    </dgm:pt>
    <dgm:pt modelId="{1AF9C922-EF1A-4BE3-BFBA-C419EF592E51}" type="parTrans" cxnId="{355188AA-F3BB-4C1E-AEDA-5ECC53EACA17}">
      <dgm:prSet/>
      <dgm:spPr/>
      <dgm:t>
        <a:bodyPr/>
        <a:lstStyle/>
        <a:p>
          <a:endParaRPr lang="en-GB"/>
        </a:p>
      </dgm:t>
    </dgm:pt>
    <dgm:pt modelId="{D01A0901-4B29-4DCA-B37C-244B492D3B0C}" type="sibTrans" cxnId="{355188AA-F3BB-4C1E-AEDA-5ECC53EACA17}">
      <dgm:prSet/>
      <dgm:spPr/>
      <dgm:t>
        <a:bodyPr/>
        <a:lstStyle/>
        <a:p>
          <a:endParaRPr lang="en-GB"/>
        </a:p>
      </dgm:t>
    </dgm:pt>
    <dgm:pt modelId="{2230E052-9B90-4B51-8EF0-7FAACA5F7537}" type="pres">
      <dgm:prSet presAssocID="{4AC9E88A-BD73-4E29-B8CA-99AAC959B308}" presName="Name0" presStyleCnt="0">
        <dgm:presLayoutVars>
          <dgm:dir/>
          <dgm:animLvl val="lvl"/>
          <dgm:resizeHandles val="exact"/>
        </dgm:presLayoutVars>
      </dgm:prSet>
      <dgm:spPr/>
    </dgm:pt>
    <dgm:pt modelId="{BBB6CB42-9E27-4E7F-BD41-42A728C2CE85}" type="pres">
      <dgm:prSet presAssocID="{2177D418-26F6-4FD6-8852-994D94CD465C}" presName="parTxOnly" presStyleLbl="node1" presStyleIdx="0" presStyleCnt="1">
        <dgm:presLayoutVars>
          <dgm:chMax val="0"/>
          <dgm:chPref val="0"/>
          <dgm:bulletEnabled val="1"/>
        </dgm:presLayoutVars>
      </dgm:prSet>
      <dgm:spPr/>
      <dgm:t>
        <a:bodyPr/>
        <a:lstStyle/>
        <a:p>
          <a:endParaRPr lang="en-GB"/>
        </a:p>
      </dgm:t>
    </dgm:pt>
  </dgm:ptLst>
  <dgm:cxnLst>
    <dgm:cxn modelId="{55F68486-B4A6-4674-8AD0-38A235A42DD0}" type="presOf" srcId="{4AC9E88A-BD73-4E29-B8CA-99AAC959B308}" destId="{2230E052-9B90-4B51-8EF0-7FAACA5F7537}" srcOrd="0" destOrd="0" presId="urn:microsoft.com/office/officeart/2005/8/layout/chevron1"/>
    <dgm:cxn modelId="{355188AA-F3BB-4C1E-AEDA-5ECC53EACA17}" srcId="{4AC9E88A-BD73-4E29-B8CA-99AAC959B308}" destId="{2177D418-26F6-4FD6-8852-994D94CD465C}" srcOrd="0" destOrd="0" parTransId="{1AF9C922-EF1A-4BE3-BFBA-C419EF592E51}" sibTransId="{D01A0901-4B29-4DCA-B37C-244B492D3B0C}"/>
    <dgm:cxn modelId="{169C8992-02C8-494D-826A-8D8BA4A846D9}" type="presOf" srcId="{2177D418-26F6-4FD6-8852-994D94CD465C}" destId="{BBB6CB42-9E27-4E7F-BD41-42A728C2CE85}" srcOrd="0" destOrd="0" presId="urn:microsoft.com/office/officeart/2005/8/layout/chevron1"/>
    <dgm:cxn modelId="{9444335C-ACEA-4AF1-B114-1904A5A3169C}" type="presParOf" srcId="{2230E052-9B90-4B51-8EF0-7FAACA5F7537}" destId="{BBB6CB42-9E27-4E7F-BD41-42A728C2CE85}"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063AF5-AC81-4B21-9531-8C6B751B1795}" type="doc">
      <dgm:prSet loTypeId="urn:microsoft.com/office/officeart/2005/8/layout/chevron1" loCatId="process" qsTypeId="urn:microsoft.com/office/officeart/2005/8/quickstyle/simple2" qsCatId="simple" csTypeId="urn:microsoft.com/office/officeart/2005/8/colors/accent0_3" csCatId="mainScheme" phldr="1"/>
      <dgm:spPr/>
    </dgm:pt>
    <dgm:pt modelId="{E0B3DD98-C138-4CB7-A8CC-88E0E8F63DCE}">
      <dgm:prSet phldrT="[Text]" custT="1"/>
      <dgm:spPr>
        <a:scene3d>
          <a:camera prst="orthographicFront">
            <a:rot lat="0" lon="10800000" rev="0"/>
          </a:camera>
          <a:lightRig rig="threePt" dir="t"/>
        </a:scene3d>
        <a:sp3d/>
      </dgm:spPr>
      <dgm:t>
        <a:bodyPr>
          <a:flatTx/>
        </a:bodyPr>
        <a:lstStyle/>
        <a:p>
          <a:pPr algn="ctr"/>
          <a:r>
            <a:rPr lang="en-GB" sz="1200" b="1" dirty="0" smtClean="0">
              <a:effectLst>
                <a:outerShdw blurRad="50800" dist="38100" dir="2700000" algn="tl" rotWithShape="0">
                  <a:schemeClr val="tx1">
                    <a:alpha val="40000"/>
                  </a:schemeClr>
                </a:outerShdw>
              </a:effectLst>
            </a:rPr>
            <a:t>Return to previous page</a:t>
          </a:r>
          <a:endParaRPr lang="en-GB" sz="1200" b="1" dirty="0">
            <a:effectLst>
              <a:outerShdw blurRad="50800" dist="38100" dir="2700000" algn="tl" rotWithShape="0">
                <a:schemeClr val="tx1">
                  <a:alpha val="40000"/>
                </a:schemeClr>
              </a:outerShdw>
            </a:effectLst>
          </a:endParaRPr>
        </a:p>
      </dgm:t>
    </dgm:pt>
    <dgm:pt modelId="{85BF2DE1-A7ED-479E-9AD8-7047A9375843}" type="sibTrans" cxnId="{65A5D6C9-5E4B-4608-B46C-0B4A8651F6F6}">
      <dgm:prSet/>
      <dgm:spPr/>
      <dgm:t>
        <a:bodyPr/>
        <a:lstStyle/>
        <a:p>
          <a:endParaRPr lang="en-GB"/>
        </a:p>
      </dgm:t>
    </dgm:pt>
    <dgm:pt modelId="{FCA8564B-5A1D-41EC-BBC9-7D85871B3D6F}" type="parTrans" cxnId="{65A5D6C9-5E4B-4608-B46C-0B4A8651F6F6}">
      <dgm:prSet/>
      <dgm:spPr/>
      <dgm:t>
        <a:bodyPr/>
        <a:lstStyle/>
        <a:p>
          <a:endParaRPr lang="en-GB"/>
        </a:p>
      </dgm:t>
    </dgm:pt>
    <dgm:pt modelId="{1BB1DB85-6F11-411C-B111-82D912CFA3A6}" type="pres">
      <dgm:prSet presAssocID="{19063AF5-AC81-4B21-9531-8C6B751B1795}" presName="Name0" presStyleCnt="0">
        <dgm:presLayoutVars>
          <dgm:dir/>
          <dgm:animLvl val="lvl"/>
          <dgm:resizeHandles val="exact"/>
        </dgm:presLayoutVars>
      </dgm:prSet>
      <dgm:spPr/>
    </dgm:pt>
    <dgm:pt modelId="{E691DCA9-B20D-4183-8F66-C13CC45E0E9C}" type="pres">
      <dgm:prSet presAssocID="{E0B3DD98-C138-4CB7-A8CC-88E0E8F63DCE}" presName="parTxOnly" presStyleLbl="node1" presStyleIdx="0" presStyleCnt="1" custLinFactNeighborX="937" custLinFactNeighborY="13149">
        <dgm:presLayoutVars>
          <dgm:chMax val="0"/>
          <dgm:chPref val="0"/>
          <dgm:bulletEnabled val="1"/>
        </dgm:presLayoutVars>
      </dgm:prSet>
      <dgm:spPr/>
      <dgm:t>
        <a:bodyPr/>
        <a:lstStyle/>
        <a:p>
          <a:endParaRPr lang="en-GB"/>
        </a:p>
      </dgm:t>
    </dgm:pt>
  </dgm:ptLst>
  <dgm:cxnLst>
    <dgm:cxn modelId="{418D160E-3E06-430E-8367-4ED778034E8E}" type="presOf" srcId="{E0B3DD98-C138-4CB7-A8CC-88E0E8F63DCE}" destId="{E691DCA9-B20D-4183-8F66-C13CC45E0E9C}" srcOrd="0" destOrd="0" presId="urn:microsoft.com/office/officeart/2005/8/layout/chevron1"/>
    <dgm:cxn modelId="{6DEE813F-013D-4E59-8DBB-BBA49F01C65C}" type="presOf" srcId="{19063AF5-AC81-4B21-9531-8C6B751B1795}" destId="{1BB1DB85-6F11-411C-B111-82D912CFA3A6}" srcOrd="0" destOrd="0" presId="urn:microsoft.com/office/officeart/2005/8/layout/chevron1"/>
    <dgm:cxn modelId="{65A5D6C9-5E4B-4608-B46C-0B4A8651F6F6}" srcId="{19063AF5-AC81-4B21-9531-8C6B751B1795}" destId="{E0B3DD98-C138-4CB7-A8CC-88E0E8F63DCE}" srcOrd="0" destOrd="0" parTransId="{FCA8564B-5A1D-41EC-BBC9-7D85871B3D6F}" sibTransId="{85BF2DE1-A7ED-479E-9AD8-7047A9375843}"/>
    <dgm:cxn modelId="{617284B9-0025-4C0E-B2F0-D56E88D19AC5}" type="presParOf" srcId="{1BB1DB85-6F11-411C-B111-82D912CFA3A6}" destId="{E691DCA9-B20D-4183-8F66-C13CC45E0E9C}"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063AF5-AC81-4B21-9531-8C6B751B1795}" type="doc">
      <dgm:prSet loTypeId="urn:microsoft.com/office/officeart/2005/8/layout/chevron1" loCatId="process" qsTypeId="urn:microsoft.com/office/officeart/2005/8/quickstyle/simple2" qsCatId="simple" csTypeId="urn:microsoft.com/office/officeart/2005/8/colors/accent0_3" csCatId="mainScheme" phldr="1"/>
      <dgm:spPr/>
    </dgm:pt>
    <dgm:pt modelId="{1BB1DB85-6F11-411C-B111-82D912CFA3A6}" type="pres">
      <dgm:prSet presAssocID="{19063AF5-AC81-4B21-9531-8C6B751B1795}" presName="Name0" presStyleCnt="0">
        <dgm:presLayoutVars>
          <dgm:dir/>
          <dgm:animLvl val="lvl"/>
          <dgm:resizeHandles val="exact"/>
        </dgm:presLayoutVars>
      </dgm:prSet>
      <dgm:spPr/>
    </dgm:pt>
  </dgm:ptLst>
  <dgm:cxnLst>
    <dgm:cxn modelId="{F4A810EA-8DCB-41DF-8580-EB5B9D613A16}" type="presOf" srcId="{19063AF5-AC81-4B21-9531-8C6B751B1795}" destId="{1BB1DB85-6F11-411C-B111-82D912CFA3A6}"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6CB42-9E27-4E7F-BD41-42A728C2CE85}">
      <dsp:nvSpPr>
        <dsp:cNvPr id="0" name=""/>
        <dsp:cNvSpPr/>
      </dsp:nvSpPr>
      <dsp:spPr>
        <a:xfrm>
          <a:off x="0" y="30859"/>
          <a:ext cx="1857388" cy="742955"/>
        </a:xfrm>
        <a:prstGeom prst="chevron">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b="1" kern="1200" dirty="0" smtClean="0"/>
            <a:t>Continued on next page </a:t>
          </a:r>
          <a:endParaRPr lang="en-GB" sz="1600" b="1" kern="1200" dirty="0"/>
        </a:p>
      </dsp:txBody>
      <dsp:txXfrm>
        <a:off x="371478" y="30859"/>
        <a:ext cx="1114433" cy="7429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1DCA9-B20D-4183-8F66-C13CC45E0E9C}">
      <dsp:nvSpPr>
        <dsp:cNvPr id="0" name=""/>
        <dsp:cNvSpPr/>
      </dsp:nvSpPr>
      <dsp:spPr>
        <a:xfrm>
          <a:off x="1348" y="0"/>
          <a:ext cx="1379697" cy="549182"/>
        </a:xfrm>
        <a:prstGeom prst="chevr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a:scene3d>
          <a:camera prst="orthographicFront">
            <a:rot lat="0" lon="10800000" rev="0"/>
          </a:camera>
          <a:lightRig rig="threePt" dir="t"/>
        </a:scene3d>
        <a:sp3d/>
      </dsp:spPr>
      <dsp:style>
        <a:lnRef idx="3">
          <a:scrgbClr r="0" g="0" b="0"/>
        </a:lnRef>
        <a:fillRef idx="1">
          <a:scrgbClr r="0" g="0" b="0"/>
        </a:fillRef>
        <a:effectRef idx="1">
          <a:scrgbClr r="0" g="0" b="0"/>
        </a:effectRef>
        <a:fontRef idx="minor">
          <a:schemeClr val="lt1"/>
        </a:fontRef>
      </dsp:style>
      <dsp:txBody>
        <a:bodyPr spcFirstLastPara="0" vert="horz" wrap="square" lIns="48006" tIns="16002" rIns="16002" bIns="16002" numCol="1" spcCol="1270" anchor="ctr" anchorCtr="0">
          <a:noAutofit/>
          <a:flatTx/>
        </a:bodyPr>
        <a:lstStyle/>
        <a:p>
          <a:pPr lvl="0" algn="ctr" defTabSz="533400">
            <a:lnSpc>
              <a:spcPct val="90000"/>
            </a:lnSpc>
            <a:spcBef>
              <a:spcPct val="0"/>
            </a:spcBef>
            <a:spcAft>
              <a:spcPct val="35000"/>
            </a:spcAft>
          </a:pPr>
          <a:r>
            <a:rPr lang="en-GB" sz="1200" b="1" kern="1200" dirty="0" smtClean="0">
              <a:effectLst>
                <a:outerShdw blurRad="50800" dist="38100" dir="2700000" algn="tl" rotWithShape="0">
                  <a:schemeClr val="tx1">
                    <a:alpha val="40000"/>
                  </a:schemeClr>
                </a:outerShdw>
              </a:effectLst>
            </a:rPr>
            <a:t>Return to previous page</a:t>
          </a:r>
          <a:endParaRPr lang="en-GB" sz="1200" b="1" kern="1200" dirty="0">
            <a:effectLst>
              <a:outerShdw blurRad="50800" dist="38100" dir="2700000" algn="tl" rotWithShape="0">
                <a:schemeClr val="tx1">
                  <a:alpha val="40000"/>
                </a:schemeClr>
              </a:outerShdw>
            </a:effectLst>
          </a:endParaRPr>
        </a:p>
      </dsp:txBody>
      <dsp:txXfrm>
        <a:off x="275939" y="0"/>
        <a:ext cx="830515" cy="5491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defTabSz="1129770" fontAlgn="auto">
              <a:spcBef>
                <a:spcPts val="0"/>
              </a:spcBef>
              <a:spcAft>
                <a:spcPts val="0"/>
              </a:spcAft>
              <a:defRPr sz="1300">
                <a:latin typeface="+mn-lt"/>
              </a:defRPr>
            </a:lvl1pPr>
          </a:lstStyle>
          <a:p>
            <a:pPr>
              <a:defRPr/>
            </a:pPr>
            <a:endParaRPr lang="en-GB" dirty="0"/>
          </a:p>
        </p:txBody>
      </p:sp>
      <p:sp>
        <p:nvSpPr>
          <p:cNvPr id="3" name="Date Placeholder 2"/>
          <p:cNvSpPr>
            <a:spLocks noGrp="1"/>
          </p:cNvSpPr>
          <p:nvPr>
            <p:ph type="dt" sz="quarter" idx="1"/>
          </p:nvPr>
        </p:nvSpPr>
        <p:spPr>
          <a:xfrm>
            <a:off x="4021138" y="0"/>
            <a:ext cx="3076575" cy="511175"/>
          </a:xfrm>
          <a:prstGeom prst="rect">
            <a:avLst/>
          </a:prstGeom>
        </p:spPr>
        <p:txBody>
          <a:bodyPr vert="horz" lIns="99048" tIns="49524" rIns="99048" bIns="49524" rtlCol="0"/>
          <a:lstStyle>
            <a:lvl1pPr algn="r" defTabSz="1129770" fontAlgn="auto">
              <a:spcBef>
                <a:spcPts val="0"/>
              </a:spcBef>
              <a:spcAft>
                <a:spcPts val="0"/>
              </a:spcAft>
              <a:defRPr sz="1300">
                <a:latin typeface="+mn-lt"/>
              </a:defRPr>
            </a:lvl1pPr>
          </a:lstStyle>
          <a:p>
            <a:pPr>
              <a:defRPr/>
            </a:pPr>
            <a:fld id="{C1ED2F1C-12AF-47D1-B5EF-30FE13A16906}" type="datetimeFigureOut">
              <a:rPr lang="en-US"/>
              <a:pPr>
                <a:defRPr/>
              </a:pPr>
              <a:t>7/25/2014</a:t>
            </a:fld>
            <a:endParaRPr lang="en-GB" dirty="0"/>
          </a:p>
        </p:txBody>
      </p:sp>
      <p:sp>
        <p:nvSpPr>
          <p:cNvPr id="4" name="Footer Placeholder 3"/>
          <p:cNvSpPr>
            <a:spLocks noGrp="1"/>
          </p:cNvSpPr>
          <p:nvPr>
            <p:ph type="ftr" sz="quarter" idx="2"/>
          </p:nvPr>
        </p:nvSpPr>
        <p:spPr>
          <a:xfrm>
            <a:off x="0" y="9721850"/>
            <a:ext cx="3076575" cy="511175"/>
          </a:xfrm>
          <a:prstGeom prst="rect">
            <a:avLst/>
          </a:prstGeom>
        </p:spPr>
        <p:txBody>
          <a:bodyPr vert="horz" lIns="99048" tIns="49524" rIns="99048" bIns="49524" rtlCol="0" anchor="b"/>
          <a:lstStyle>
            <a:lvl1pPr algn="l" defTabSz="1129770" fontAlgn="auto">
              <a:spcBef>
                <a:spcPts val="0"/>
              </a:spcBef>
              <a:spcAft>
                <a:spcPts val="0"/>
              </a:spcAft>
              <a:defRPr sz="1300">
                <a:latin typeface="+mn-lt"/>
              </a:defRPr>
            </a:lvl1pPr>
          </a:lstStyle>
          <a:p>
            <a:pPr>
              <a:defRPr/>
            </a:pPr>
            <a:endParaRPr lang="en-GB" dirty="0"/>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9048" tIns="49524" rIns="99048" bIns="49524" rtlCol="0" anchor="b"/>
          <a:lstStyle>
            <a:lvl1pPr algn="r" defTabSz="1129770" fontAlgn="auto">
              <a:spcBef>
                <a:spcPts val="0"/>
              </a:spcBef>
              <a:spcAft>
                <a:spcPts val="0"/>
              </a:spcAft>
              <a:defRPr sz="1300">
                <a:latin typeface="+mn-lt"/>
              </a:defRPr>
            </a:lvl1pPr>
          </a:lstStyle>
          <a:p>
            <a:pPr>
              <a:defRPr/>
            </a:pPr>
            <a:fld id="{865A8704-D3A7-4634-93AD-AB357F3544DF}" type="slidenum">
              <a:rPr lang="en-GB"/>
              <a:pPr>
                <a:defRPr/>
              </a:pPr>
              <a:t>‹#›</a:t>
            </a:fld>
            <a:endParaRPr lang="en-GB" dirty="0"/>
          </a:p>
        </p:txBody>
      </p:sp>
    </p:spTree>
    <p:extLst>
      <p:ext uri="{BB962C8B-B14F-4D97-AF65-F5344CB8AC3E}">
        <p14:creationId xmlns:p14="http://schemas.microsoft.com/office/powerpoint/2010/main" val="14238114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C5F0CF3B-5679-454D-A9DA-070D0E1A0352}" type="datetimeFigureOut">
              <a:rPr lang="en-GB" smtClean="0"/>
              <a:pPr/>
              <a:t>25/07/2014</a:t>
            </a:fld>
            <a:endParaRPr lang="en-GB"/>
          </a:p>
        </p:txBody>
      </p:sp>
      <p:sp>
        <p:nvSpPr>
          <p:cNvPr id="4" name="Slide Image Placeholder 3"/>
          <p:cNvSpPr>
            <a:spLocks noGrp="1" noRot="1" noChangeAspect="1"/>
          </p:cNvSpPr>
          <p:nvPr>
            <p:ph type="sldImg" idx="2"/>
          </p:nvPr>
        </p:nvSpPr>
        <p:spPr>
          <a:xfrm>
            <a:off x="836613" y="768350"/>
            <a:ext cx="5426075" cy="38369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040A586C-864B-42E0-80CC-0BD65685FA41}" type="slidenum">
              <a:rPr lang="en-GB" smtClean="0"/>
              <a:pPr/>
              <a:t>‹#›</a:t>
            </a:fld>
            <a:endParaRPr lang="en-GB"/>
          </a:p>
        </p:txBody>
      </p:sp>
    </p:spTree>
    <p:extLst>
      <p:ext uri="{BB962C8B-B14F-4D97-AF65-F5344CB8AC3E}">
        <p14:creationId xmlns:p14="http://schemas.microsoft.com/office/powerpoint/2010/main" val="85999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 Target="../slides/slide5.xml"/><Relationship Id="rId7"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 Target="../slides/slide9.xml"/><Relationship Id="rId5" Type="http://schemas.openxmlformats.org/officeDocument/2006/relationships/slide" Target="../slides/slide12.xml"/><Relationship Id="rId4" Type="http://schemas.openxmlformats.org/officeDocument/2006/relationships/slide" Target="../slides/slide8.xml"/></Relationships>
</file>

<file path=ppt/slideMasters/_rels/slideMaster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theme" Target="../theme/theme3.xml"/><Relationship Id="rId1" Type="http://schemas.openxmlformats.org/officeDocument/2006/relationships/slideLayout" Target="../slideLayouts/slideLayout6.xml"/><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theme" Target="../theme/theme4.xml"/><Relationship Id="rId1" Type="http://schemas.openxmlformats.org/officeDocument/2006/relationships/slideLayout" Target="../slideLayouts/slideLayout7.xml"/><Relationship Id="rId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theme" Target="../theme/theme5.xml"/><Relationship Id="rId1" Type="http://schemas.openxmlformats.org/officeDocument/2006/relationships/slideLayout" Target="../slideLayouts/slideLayout8.xml"/><Relationship Id="rId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theme" Target="../theme/theme6.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120315" y="1181427"/>
          <a:ext cx="10441360" cy="5986045"/>
        </p:xfrm>
        <a:graphic>
          <a:graphicData uri="http://schemas.openxmlformats.org/drawingml/2006/table">
            <a:tbl>
              <a:tblPr firstRow="1" bandRow="1">
                <a:effectLst/>
                <a:tableStyleId>{5940675A-B579-460E-94D1-54222C63F5DA}</a:tableStyleId>
              </a:tblPr>
              <a:tblGrid>
                <a:gridCol w="1044136"/>
                <a:gridCol w="1044136"/>
                <a:gridCol w="1044136"/>
                <a:gridCol w="1044136"/>
                <a:gridCol w="1044136"/>
                <a:gridCol w="1044136"/>
                <a:gridCol w="1044136"/>
                <a:gridCol w="1044136"/>
                <a:gridCol w="1044136"/>
                <a:gridCol w="1044136"/>
              </a:tblGrid>
              <a:tr h="1197209">
                <a:tc>
                  <a:txBody>
                    <a:bodyPr/>
                    <a:lstStyle/>
                    <a:p>
                      <a:endParaRPr lang="en-GB" sz="800" b="1" i="0" baseline="0" dirty="0" smtClean="0">
                        <a:latin typeface="Verdana" pitchFamily="34" charset="0"/>
                      </a:endParaRPr>
                    </a:p>
                    <a:p>
                      <a:pPr algn="ctr"/>
                      <a:endParaRPr lang="en-GB" sz="800" b="1" i="0" u="sng" baseline="0" dirty="0" smtClean="0">
                        <a:latin typeface="Verdana" pitchFamily="34" charset="0"/>
                      </a:endParaRPr>
                    </a:p>
                    <a:p>
                      <a:pPr algn="ctr"/>
                      <a:r>
                        <a:rPr lang="en-GB" sz="800" b="1" i="0" u="sng" baseline="0" dirty="0" smtClean="0">
                          <a:latin typeface="Verdana" pitchFamily="34" charset="0"/>
                        </a:rPr>
                        <a:t>Wk1</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pPr algn="ctr"/>
                      <a:endParaRPr lang="en-GB" sz="800" b="1" i="0" u="sng" baseline="0" dirty="0" smtClean="0">
                        <a:latin typeface="Verdana" pitchFamily="34" charset="0"/>
                      </a:endParaRPr>
                    </a:p>
                    <a:p>
                      <a:pPr algn="ctr"/>
                      <a:r>
                        <a:rPr lang="en-GB" sz="800" b="1" i="0" u="sng" baseline="0" dirty="0" smtClean="0">
                          <a:latin typeface="Verdana" pitchFamily="34" charset="0"/>
                        </a:rPr>
                        <a:t>Wk2 </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endParaRPr lang="en-GB" sz="800" b="1" i="0" u="sng"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Wk3</a:t>
                      </a:r>
                      <a:endParaRPr lang="en-GB" sz="800" b="0" i="0" u="sng" baseline="0" dirty="0" smtClean="0">
                        <a:latin typeface="Verdana" pitchFamily="34" charset="0"/>
                      </a:endParaRPr>
                    </a:p>
                    <a:p>
                      <a:endParaRPr lang="en-GB" sz="800" b="1"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endParaRPr lang="en-GB" sz="800" b="1" i="0" u="sng"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Wk4 </a:t>
                      </a:r>
                      <a:endParaRPr lang="en-GB" sz="800" b="0" i="0" u="sng" baseline="0" dirty="0" smtClean="0">
                        <a:latin typeface="Verdana" pitchFamily="34" charset="0"/>
                      </a:endParaRPr>
                    </a:p>
                    <a:p>
                      <a:endParaRPr lang="en-GB" sz="800" b="1"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endParaRPr lang="en-GB" sz="800" b="1" i="0" u="sng"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Wk5</a:t>
                      </a:r>
                      <a:endParaRPr lang="en-GB" sz="800" b="0" i="0" u="sng" baseline="0" dirty="0" smtClean="0">
                        <a:latin typeface="Verdana" pitchFamily="34" charset="0"/>
                      </a:endParaRPr>
                    </a:p>
                    <a:p>
                      <a:endParaRPr lang="en-GB" sz="800" b="0"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endParaRPr lang="en-GB" sz="800" b="1" i="0" u="sng"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Wk6</a:t>
                      </a:r>
                      <a:endParaRPr lang="en-GB" sz="800" b="0" i="0" u="sng" baseline="0" dirty="0" smtClean="0">
                        <a:latin typeface="Verdana" pitchFamily="34" charset="0"/>
                      </a:endParaRPr>
                    </a:p>
                    <a:p>
                      <a:endParaRPr lang="en-GB" sz="800" b="0"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endParaRPr lang="en-GB" sz="800" b="1" i="0" u="sng"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Wk7</a:t>
                      </a:r>
                      <a:endParaRPr lang="en-GB" sz="800" b="0" i="0" u="sng" baseline="0" dirty="0" smtClean="0">
                        <a:latin typeface="Verdana" pitchFamily="34" charset="0"/>
                      </a:endParaRPr>
                    </a:p>
                    <a:p>
                      <a:endParaRPr lang="en-GB" sz="800" b="0"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endParaRPr lang="en-GB" sz="800" b="1" i="0" u="sng"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Wk8</a:t>
                      </a:r>
                      <a:endParaRPr lang="en-GB" sz="800" b="0" i="0" u="sng" baseline="0" dirty="0" smtClean="0">
                        <a:latin typeface="Verdana" pitchFamily="34" charset="0"/>
                      </a:endParaRPr>
                    </a:p>
                    <a:p>
                      <a:endParaRPr lang="en-GB" sz="800" b="0"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pPr algn="ctr"/>
                      <a:endParaRPr lang="en-GB" sz="800" b="1" i="0" u="sng" baseline="0" dirty="0" smtClean="0">
                        <a:latin typeface="Verdana" pitchFamily="34" charset="0"/>
                      </a:endParaRPr>
                    </a:p>
                    <a:p>
                      <a:pPr algn="ctr"/>
                      <a:r>
                        <a:rPr lang="en-GB" sz="800" b="1" i="0" u="sng" baseline="0" dirty="0" smtClean="0">
                          <a:latin typeface="Verdana" pitchFamily="34" charset="0"/>
                        </a:rPr>
                        <a:t>Wk9</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pPr algn="ctr"/>
                      <a:endParaRPr lang="en-GB" sz="800" b="1" i="0" u="sng" baseline="0" dirty="0" smtClean="0">
                        <a:latin typeface="Verdana" pitchFamily="34" charset="0"/>
                      </a:endParaRPr>
                    </a:p>
                    <a:p>
                      <a:pPr algn="ctr"/>
                      <a:r>
                        <a:rPr lang="en-GB" sz="800" b="1" i="0" u="sng" baseline="0" dirty="0" smtClean="0">
                          <a:latin typeface="Verdana" pitchFamily="34" charset="0"/>
                        </a:rPr>
                        <a:t>Wk10</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r>
              <a:tr h="1197209">
                <a:tc>
                  <a:txBody>
                    <a:bodyPr/>
                    <a:lstStyle/>
                    <a:p>
                      <a:endParaRPr lang="en-GB" sz="800" b="1" i="0" baseline="0" dirty="0" smtClean="0">
                        <a:latin typeface="Verdana" pitchFamily="34" charset="0"/>
                      </a:endParaRPr>
                    </a:p>
                    <a:p>
                      <a:pPr algn="ctr"/>
                      <a:endParaRPr lang="en-GB" sz="800" b="1" i="0" u="sng" baseline="0" dirty="0" smtClean="0">
                        <a:latin typeface="Verdana" pitchFamily="34" charset="0"/>
                      </a:endParaRPr>
                    </a:p>
                    <a:p>
                      <a:pPr algn="ctr"/>
                      <a:r>
                        <a:rPr lang="en-GB" sz="800" b="1" i="0" u="sng" baseline="0" dirty="0" smtClean="0">
                          <a:latin typeface="Verdana" pitchFamily="34" charset="0"/>
                        </a:rPr>
                        <a:t>Wk11</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pPr algn="ctr"/>
                      <a:endParaRPr lang="en-GB" sz="800" b="1" i="0" u="sng" baseline="0" dirty="0" smtClean="0">
                        <a:latin typeface="Verdana" pitchFamily="34" charset="0"/>
                      </a:endParaRPr>
                    </a:p>
                    <a:p>
                      <a:pPr algn="ctr"/>
                      <a:r>
                        <a:rPr lang="en-GB" sz="800" b="1" i="0" u="sng" baseline="0" dirty="0" smtClean="0">
                          <a:latin typeface="Verdana" pitchFamily="34" charset="0"/>
                        </a:rPr>
                        <a:t>Wk12</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pPr algn="ctr"/>
                      <a:endParaRPr lang="en-GB" sz="800" b="1" i="0" u="sng" baseline="0" dirty="0" smtClean="0">
                        <a:latin typeface="Verdana" pitchFamily="34" charset="0"/>
                      </a:endParaRPr>
                    </a:p>
                    <a:p>
                      <a:pPr algn="ctr"/>
                      <a:r>
                        <a:rPr lang="en-GB" sz="800" b="1" i="0" u="sng" baseline="0" dirty="0" smtClean="0">
                          <a:latin typeface="Verdana" pitchFamily="34" charset="0"/>
                        </a:rPr>
                        <a:t>Wk13</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algn="ctr"/>
                      <a:endParaRPr lang="en-GB" sz="800" b="1" i="0" baseline="0" dirty="0" smtClean="0">
                        <a:latin typeface="Verdana" pitchFamily="34" charset="0"/>
                      </a:endParaRPr>
                    </a:p>
                    <a:p>
                      <a:pPr algn="ctr"/>
                      <a:endParaRPr lang="en-GB" sz="800" b="1" i="0" baseline="0" dirty="0" smtClean="0">
                        <a:latin typeface="Verdana" pitchFamily="34" charset="0"/>
                      </a:endParaRPr>
                    </a:p>
                    <a:p>
                      <a:pPr algn="ctr"/>
                      <a:r>
                        <a:rPr lang="en-GB" sz="800" b="1" i="0" u="sng" baseline="0" dirty="0" smtClean="0">
                          <a:latin typeface="Verdana" pitchFamily="34" charset="0"/>
                        </a:rPr>
                        <a:t>Wk14</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Wk15</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Wk16</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Wk17</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Wk18</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Wk19</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Wk20</a:t>
                      </a:r>
                      <a:endParaRPr lang="en-GB" sz="800" b="0" i="0" u="sng" baseline="0" dirty="0" smtClean="0">
                        <a:latin typeface="Verdana" pitchFamily="34" charset="0"/>
                      </a:endParaRPr>
                    </a:p>
                    <a:p>
                      <a:endParaRPr lang="en-GB" dirty="0"/>
                    </a:p>
                  </a:txBody>
                  <a:tcPr marL="54000" marR="54000" marT="50408" marB="50408">
                    <a:cell3D prstMaterial="dkEdge">
                      <a:bevel/>
                      <a:lightRig rig="flood" dir="t"/>
                    </a:cell3D>
                    <a:solidFill>
                      <a:schemeClr val="bg1">
                        <a:lumMod val="95000"/>
                        <a:alpha val="25000"/>
                      </a:schemeClr>
                    </a:solidFill>
                  </a:tcPr>
                </a:tc>
              </a:tr>
              <a:tr h="1197209">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Wk21</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Wk22</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Wk23</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Wk24 </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Wk25</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Wk26</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Wk27</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Wk28</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Wk29</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Wk30</a:t>
                      </a:r>
                      <a:endParaRPr lang="en-GB" sz="800" b="0" i="0" u="sng" baseline="0" dirty="0" smtClean="0">
                        <a:latin typeface="Verdana" pitchFamily="34" charset="0"/>
                      </a:endParaRPr>
                    </a:p>
                    <a:p>
                      <a:endParaRPr lang="en-GB" dirty="0"/>
                    </a:p>
                  </a:txBody>
                  <a:tcPr marL="54000" marR="54000" marT="50408" marB="50408">
                    <a:cell3D prstMaterial="dkEdge">
                      <a:bevel/>
                      <a:lightRig rig="flood" dir="t"/>
                    </a:cell3D>
                    <a:solidFill>
                      <a:schemeClr val="bg1">
                        <a:lumMod val="95000"/>
                        <a:alpha val="25000"/>
                      </a:schemeClr>
                    </a:solidFill>
                  </a:tcPr>
                </a:tc>
              </a:tr>
              <a:tr h="1197209">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Wk31</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Wk32</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u="sng" baseline="0" dirty="0" smtClean="0">
                        <a:latin typeface="Verdana" pitchFamily="34" charset="0"/>
                      </a:endParaRPr>
                    </a:p>
                    <a:p>
                      <a:endParaRPr lang="en-GB" sz="800" b="1" i="0" u="sng" baseline="0" dirty="0" smtClean="0">
                        <a:latin typeface="Verdana" pitchFamily="34" charset="0"/>
                      </a:endParaRPr>
                    </a:p>
                    <a:p>
                      <a:pPr algn="ctr"/>
                      <a:r>
                        <a:rPr lang="en-GB" sz="800" b="1" i="0" u="sng" baseline="0" dirty="0" smtClean="0">
                          <a:latin typeface="Verdana" pitchFamily="34" charset="0"/>
                        </a:rPr>
                        <a:t>Wk33</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Wk34</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Wk35</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Wk36</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Wk37</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Wk38</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Wk39</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Wk40</a:t>
                      </a:r>
                      <a:endParaRPr lang="en-GB" sz="800" b="0" i="0" u="sng" baseline="0" dirty="0" smtClean="0">
                        <a:latin typeface="Verdana" pitchFamily="34" charset="0"/>
                      </a:endParaRPr>
                    </a:p>
                    <a:p>
                      <a:endParaRPr lang="en-GB" dirty="0"/>
                    </a:p>
                  </a:txBody>
                  <a:tcPr marL="54000" marR="54000" marT="50408" marB="50408">
                    <a:cell3D prstMaterial="dkEdge">
                      <a:bevel/>
                      <a:lightRig rig="flood" dir="t"/>
                    </a:cell3D>
                    <a:solidFill>
                      <a:schemeClr val="bg1">
                        <a:lumMod val="95000"/>
                        <a:alpha val="25000"/>
                      </a:schemeClr>
                    </a:solidFill>
                  </a:tcPr>
                </a:tc>
              </a:tr>
              <a:tr h="1197209">
                <a:tc>
                  <a:txBody>
                    <a:bodyPr/>
                    <a:lstStyle/>
                    <a:p>
                      <a:r>
                        <a:rPr lang="en-GB" sz="800" b="1" i="0" baseline="0" dirty="0" smtClean="0">
                          <a:latin typeface="Verdana" pitchFamily="34" charset="0"/>
                        </a:rPr>
                        <a:t> </a:t>
                      </a:r>
                    </a:p>
                    <a:p>
                      <a:endParaRPr lang="en-GB" sz="800" b="1" i="0" baseline="0" dirty="0" smtClean="0">
                        <a:latin typeface="Verdana" pitchFamily="34" charset="0"/>
                      </a:endParaRPr>
                    </a:p>
                    <a:p>
                      <a:pPr algn="ctr"/>
                      <a:r>
                        <a:rPr lang="en-GB" sz="800" b="1" i="0" u="sng" baseline="0" dirty="0" smtClean="0">
                          <a:latin typeface="Verdana" pitchFamily="34" charset="0"/>
                        </a:rPr>
                        <a:t>Wk41</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Wk42</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Wk43</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smtClean="0">
                        <a:latin typeface="Verdana" pitchFamily="34" charset="0"/>
                      </a:endParaRPr>
                    </a:p>
                    <a:p>
                      <a:endParaRPr lang="en-GB" sz="800" b="1" i="0" baseline="0" dirty="0" smtClean="0">
                        <a:latin typeface="Verdana" pitchFamily="34" charset="0"/>
                      </a:endParaRPr>
                    </a:p>
                    <a:p>
                      <a:pPr algn="ctr"/>
                      <a:r>
                        <a:rPr lang="en-GB" sz="800" b="1" i="0" u="sng" baseline="0" dirty="0" smtClean="0">
                          <a:latin typeface="Verdana" pitchFamily="34" charset="0"/>
                        </a:rPr>
                        <a:t>Wk44</a:t>
                      </a:r>
                      <a:endParaRPr lang="en-GB" sz="800" b="0" i="0" u="sng"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l" defTabSz="1042993" rtl="0" eaLnBrk="1" fontAlgn="auto" latinLnBrk="0" hangingPunct="1">
                        <a:lnSpc>
                          <a:spcPct val="100000"/>
                        </a:lnSpc>
                        <a:spcBef>
                          <a:spcPts val="0"/>
                        </a:spcBef>
                        <a:spcAft>
                          <a:spcPts val="0"/>
                        </a:spcAft>
                        <a:buClrTx/>
                        <a:buSzTx/>
                        <a:buFontTx/>
                        <a:buNone/>
                        <a:tabLst/>
                        <a:defRPr/>
                      </a:pPr>
                      <a:endParaRPr lang="en-GB" sz="800" b="1" i="0" baseline="0" dirty="0" smtClean="0">
                        <a:latin typeface="Verdana" pitchFamily="34" charset="0"/>
                      </a:endParaRPr>
                    </a:p>
                    <a:p>
                      <a:pPr marL="0" marR="0" indent="0" algn="ctr" defTabSz="1042993" rtl="0" eaLnBrk="1" fontAlgn="auto" latinLnBrk="0" hangingPunct="1">
                        <a:lnSpc>
                          <a:spcPct val="100000"/>
                        </a:lnSpc>
                        <a:spcBef>
                          <a:spcPts val="0"/>
                        </a:spcBef>
                        <a:spcAft>
                          <a:spcPts val="0"/>
                        </a:spcAft>
                        <a:buClrTx/>
                        <a:buSzTx/>
                        <a:buFontTx/>
                        <a:buNone/>
                        <a:tabLst/>
                        <a:defRPr/>
                      </a:pPr>
                      <a:r>
                        <a:rPr lang="en-GB" sz="800" b="1" i="0" u="sng" baseline="0" dirty="0" smtClean="0">
                          <a:latin typeface="Verdana" pitchFamily="34" charset="0"/>
                        </a:rPr>
                        <a:t>Wk45</a:t>
                      </a:r>
                      <a:endParaRPr lang="en-GB" sz="800" b="0" i="0" u="sng" baseline="0" dirty="0" smtClean="0">
                        <a:latin typeface="Verdana" pitchFamily="34" charset="0"/>
                      </a:endParaRPr>
                    </a:p>
                    <a:p>
                      <a:endParaRPr lang="en-GB" dirty="0"/>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c>
                  <a:txBody>
                    <a:bodyPr/>
                    <a:lstStyle/>
                    <a:p>
                      <a:endParaRPr lang="en-GB" sz="800" b="1" i="0" baseline="0" dirty="0">
                        <a:latin typeface="Verdana" pitchFamily="34" charset="0"/>
                      </a:endParaRPr>
                    </a:p>
                  </a:txBody>
                  <a:tcPr marL="54000" marR="54000" marT="50408" marB="50408">
                    <a:cell3D prstMaterial="dkEdge">
                      <a:bevel/>
                      <a:lightRig rig="flood" dir="t"/>
                    </a:cell3D>
                    <a:solidFill>
                      <a:schemeClr val="bg1">
                        <a:lumMod val="95000"/>
                        <a:alpha val="25000"/>
                      </a:schemeClr>
                    </a:solidFill>
                  </a:tcPr>
                </a:tc>
              </a:tr>
            </a:tbl>
          </a:graphicData>
        </a:graphic>
      </p:graphicFrame>
      <p:sp>
        <p:nvSpPr>
          <p:cNvPr id="1028" name="TextBox 4"/>
          <p:cNvSpPr txBox="1">
            <a:spLocks noChangeArrowheads="1"/>
          </p:cNvSpPr>
          <p:nvPr userDrawn="1"/>
        </p:nvSpPr>
        <p:spPr bwMode="auto">
          <a:xfrm>
            <a:off x="125413" y="1189038"/>
            <a:ext cx="4103687" cy="179387"/>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SEPTEMBER</a:t>
            </a:r>
          </a:p>
        </p:txBody>
      </p:sp>
      <p:sp>
        <p:nvSpPr>
          <p:cNvPr id="1029" name="TextBox 5"/>
          <p:cNvSpPr txBox="1">
            <a:spLocks noChangeArrowheads="1"/>
          </p:cNvSpPr>
          <p:nvPr userDrawn="1"/>
        </p:nvSpPr>
        <p:spPr bwMode="auto">
          <a:xfrm>
            <a:off x="4211638" y="1187450"/>
            <a:ext cx="4645025" cy="180975"/>
          </a:xfrm>
          <a:prstGeom prst="rect">
            <a:avLst/>
          </a:prstGeom>
          <a:solidFill>
            <a:schemeClr val="tx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chemeClr val="bg1"/>
                </a:solidFill>
              </a:rPr>
              <a:t>OCTOBER</a:t>
            </a:r>
          </a:p>
        </p:txBody>
      </p:sp>
      <p:sp>
        <p:nvSpPr>
          <p:cNvPr id="1030" name="TextBox 7"/>
          <p:cNvSpPr txBox="1">
            <a:spLocks noChangeArrowheads="1"/>
          </p:cNvSpPr>
          <p:nvPr userDrawn="1"/>
        </p:nvSpPr>
        <p:spPr bwMode="auto">
          <a:xfrm>
            <a:off x="8856663" y="1187450"/>
            <a:ext cx="1709737" cy="180975"/>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NOVEMBER</a:t>
            </a:r>
          </a:p>
        </p:txBody>
      </p:sp>
      <p:sp>
        <p:nvSpPr>
          <p:cNvPr id="1031" name="TextBox 8"/>
          <p:cNvSpPr txBox="1">
            <a:spLocks noChangeArrowheads="1"/>
          </p:cNvSpPr>
          <p:nvPr userDrawn="1"/>
        </p:nvSpPr>
        <p:spPr bwMode="auto">
          <a:xfrm>
            <a:off x="107950" y="2376488"/>
            <a:ext cx="2700338" cy="179387"/>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NOVEMBER</a:t>
            </a:r>
          </a:p>
        </p:txBody>
      </p:sp>
      <p:sp>
        <p:nvSpPr>
          <p:cNvPr id="1032" name="TextBox 9"/>
          <p:cNvSpPr txBox="1">
            <a:spLocks noChangeArrowheads="1"/>
          </p:cNvSpPr>
          <p:nvPr userDrawn="1"/>
        </p:nvSpPr>
        <p:spPr bwMode="auto">
          <a:xfrm>
            <a:off x="2808288" y="2376488"/>
            <a:ext cx="4498975" cy="179387"/>
          </a:xfrm>
          <a:prstGeom prst="rect">
            <a:avLst/>
          </a:prstGeom>
          <a:solidFill>
            <a:schemeClr val="tx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chemeClr val="bg1"/>
                </a:solidFill>
              </a:rPr>
              <a:t>DECEMBER</a:t>
            </a:r>
          </a:p>
        </p:txBody>
      </p:sp>
      <p:sp>
        <p:nvSpPr>
          <p:cNvPr id="1033" name="TextBox 10"/>
          <p:cNvSpPr txBox="1">
            <a:spLocks noChangeArrowheads="1"/>
          </p:cNvSpPr>
          <p:nvPr userDrawn="1"/>
        </p:nvSpPr>
        <p:spPr bwMode="auto">
          <a:xfrm>
            <a:off x="7289800" y="2376488"/>
            <a:ext cx="3276600" cy="179387"/>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JANUARY</a:t>
            </a:r>
          </a:p>
        </p:txBody>
      </p:sp>
      <p:sp>
        <p:nvSpPr>
          <p:cNvPr id="1034" name="TextBox 11"/>
          <p:cNvSpPr txBox="1">
            <a:spLocks noChangeArrowheads="1"/>
          </p:cNvSpPr>
          <p:nvPr userDrawn="1"/>
        </p:nvSpPr>
        <p:spPr bwMode="auto">
          <a:xfrm>
            <a:off x="125413" y="3563938"/>
            <a:ext cx="1260475" cy="179387"/>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JANUARY</a:t>
            </a:r>
          </a:p>
        </p:txBody>
      </p:sp>
      <p:sp>
        <p:nvSpPr>
          <p:cNvPr id="1035" name="TextBox 12"/>
          <p:cNvSpPr txBox="1">
            <a:spLocks noChangeArrowheads="1"/>
          </p:cNvSpPr>
          <p:nvPr userDrawn="1"/>
        </p:nvSpPr>
        <p:spPr bwMode="auto">
          <a:xfrm>
            <a:off x="1368425" y="3563938"/>
            <a:ext cx="4175125" cy="179387"/>
          </a:xfrm>
          <a:prstGeom prst="rect">
            <a:avLst/>
          </a:prstGeom>
          <a:solidFill>
            <a:schemeClr val="tx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chemeClr val="bg1"/>
                </a:solidFill>
              </a:rPr>
              <a:t>FEBRUARY</a:t>
            </a:r>
          </a:p>
        </p:txBody>
      </p:sp>
      <p:sp>
        <p:nvSpPr>
          <p:cNvPr id="1036" name="TextBox 13"/>
          <p:cNvSpPr txBox="1">
            <a:spLocks noChangeArrowheads="1"/>
          </p:cNvSpPr>
          <p:nvPr userDrawn="1"/>
        </p:nvSpPr>
        <p:spPr bwMode="auto">
          <a:xfrm>
            <a:off x="5543550" y="3563938"/>
            <a:ext cx="4500563" cy="179387"/>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MARCH</a:t>
            </a:r>
          </a:p>
        </p:txBody>
      </p:sp>
      <p:sp>
        <p:nvSpPr>
          <p:cNvPr id="1037" name="TextBox 14"/>
          <p:cNvSpPr txBox="1">
            <a:spLocks noChangeArrowheads="1"/>
          </p:cNvSpPr>
          <p:nvPr userDrawn="1"/>
        </p:nvSpPr>
        <p:spPr bwMode="auto">
          <a:xfrm>
            <a:off x="10044113" y="3563938"/>
            <a:ext cx="522287" cy="180975"/>
          </a:xfrm>
          <a:prstGeom prst="rect">
            <a:avLst/>
          </a:prstGeom>
          <a:solidFill>
            <a:schemeClr val="tx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endParaRPr lang="en-GB" sz="1000" b="1" dirty="0" smtClean="0">
              <a:solidFill>
                <a:schemeClr val="bg1"/>
              </a:solidFill>
            </a:endParaRPr>
          </a:p>
        </p:txBody>
      </p:sp>
      <p:sp>
        <p:nvSpPr>
          <p:cNvPr id="1038" name="TextBox 15"/>
          <p:cNvSpPr txBox="1">
            <a:spLocks noChangeArrowheads="1"/>
          </p:cNvSpPr>
          <p:nvPr userDrawn="1"/>
        </p:nvSpPr>
        <p:spPr bwMode="auto">
          <a:xfrm>
            <a:off x="125413" y="4770438"/>
            <a:ext cx="3816350" cy="179387"/>
          </a:xfrm>
          <a:prstGeom prst="rect">
            <a:avLst/>
          </a:prstGeom>
          <a:solidFill>
            <a:schemeClr val="tx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chemeClr val="bg1"/>
                </a:solidFill>
              </a:rPr>
              <a:t>APRIL</a:t>
            </a:r>
          </a:p>
        </p:txBody>
      </p:sp>
      <p:sp>
        <p:nvSpPr>
          <p:cNvPr id="1039" name="TextBox 16"/>
          <p:cNvSpPr txBox="1">
            <a:spLocks noChangeArrowheads="1"/>
          </p:cNvSpPr>
          <p:nvPr userDrawn="1"/>
        </p:nvSpPr>
        <p:spPr bwMode="auto">
          <a:xfrm>
            <a:off x="3924300" y="4770438"/>
            <a:ext cx="4498975" cy="179387"/>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MAY</a:t>
            </a:r>
          </a:p>
        </p:txBody>
      </p:sp>
      <p:sp>
        <p:nvSpPr>
          <p:cNvPr id="1040" name="TextBox 17"/>
          <p:cNvSpPr txBox="1">
            <a:spLocks noChangeArrowheads="1"/>
          </p:cNvSpPr>
          <p:nvPr userDrawn="1"/>
        </p:nvSpPr>
        <p:spPr bwMode="auto">
          <a:xfrm>
            <a:off x="8423275" y="4770438"/>
            <a:ext cx="2124075" cy="179387"/>
          </a:xfrm>
          <a:prstGeom prst="rect">
            <a:avLst/>
          </a:prstGeom>
          <a:solidFill>
            <a:schemeClr val="tx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chemeClr val="bg1"/>
                </a:solidFill>
              </a:rPr>
              <a:t>JUNE</a:t>
            </a:r>
          </a:p>
        </p:txBody>
      </p:sp>
      <p:sp>
        <p:nvSpPr>
          <p:cNvPr id="1041" name="TextBox 18"/>
          <p:cNvSpPr txBox="1">
            <a:spLocks noChangeArrowheads="1"/>
          </p:cNvSpPr>
          <p:nvPr userDrawn="1"/>
        </p:nvSpPr>
        <p:spPr bwMode="auto">
          <a:xfrm>
            <a:off x="107950" y="5975350"/>
            <a:ext cx="2339975" cy="180975"/>
          </a:xfrm>
          <a:prstGeom prst="rect">
            <a:avLst/>
          </a:prstGeom>
          <a:solidFill>
            <a:schemeClr val="tx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chemeClr val="bg1"/>
                </a:solidFill>
              </a:rPr>
              <a:t>JUNE</a:t>
            </a:r>
          </a:p>
        </p:txBody>
      </p:sp>
      <p:sp>
        <p:nvSpPr>
          <p:cNvPr id="1042" name="TextBox 19"/>
          <p:cNvSpPr txBox="1">
            <a:spLocks noChangeArrowheads="1"/>
          </p:cNvSpPr>
          <p:nvPr userDrawn="1"/>
        </p:nvSpPr>
        <p:spPr bwMode="auto">
          <a:xfrm>
            <a:off x="2411413" y="5975350"/>
            <a:ext cx="2916237" cy="180975"/>
          </a:xfrm>
          <a:prstGeom prst="rect">
            <a:avLst/>
          </a:prstGeom>
          <a:solidFill>
            <a:schemeClr val="bg1"/>
          </a:solidFill>
          <a:ln w="9525">
            <a:solidFill>
              <a:schemeClr val="tx1"/>
            </a:solidFill>
            <a:miter lim="800000"/>
            <a:headEnd/>
            <a:tailEnd/>
          </a:ln>
        </p:spPr>
        <p:txBody>
          <a:bodyPr anchor="ctr" anchorCtr="1">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t>JULY</a:t>
            </a:r>
          </a:p>
        </p:txBody>
      </p:sp>
      <p:pic>
        <p:nvPicPr>
          <p:cNvPr id="2" name="Picture 19"/>
          <p:cNvPicPr>
            <a:picLocks noChangeAspect="1" noChangeArrowheads="1"/>
          </p:cNvPicPr>
          <p:nvPr userDrawn="1"/>
        </p:nvPicPr>
        <p:blipFill>
          <a:blip r:embed="rId6" cstate="print"/>
          <a:srcRect/>
          <a:stretch>
            <a:fillRect/>
          </a:stretch>
        </p:blipFill>
        <p:spPr bwMode="auto">
          <a:xfrm>
            <a:off x="8867775" y="180975"/>
            <a:ext cx="1685925" cy="5889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Lst>
  <p:txStyles>
    <p:titleStyle>
      <a:lvl1pPr algn="ctr" defTabSz="1042988" rtl="0" eaLnBrk="0" fontAlgn="base" hangingPunct="0">
        <a:spcBef>
          <a:spcPct val="0"/>
        </a:spcBef>
        <a:spcAft>
          <a:spcPct val="0"/>
        </a:spcAft>
        <a:defRPr sz="5000" kern="1200">
          <a:solidFill>
            <a:schemeClr val="tx1"/>
          </a:solidFill>
          <a:latin typeface="+mj-lt"/>
          <a:ea typeface="+mj-ea"/>
          <a:cs typeface="+mj-cs"/>
        </a:defRPr>
      </a:lvl1pPr>
      <a:lvl2pPr algn="ctr" defTabSz="1042988" rtl="0" eaLnBrk="0" fontAlgn="base" hangingPunct="0">
        <a:spcBef>
          <a:spcPct val="0"/>
        </a:spcBef>
        <a:spcAft>
          <a:spcPct val="0"/>
        </a:spcAft>
        <a:defRPr sz="5000">
          <a:solidFill>
            <a:schemeClr val="tx1"/>
          </a:solidFill>
          <a:latin typeface="Calibri" pitchFamily="34" charset="0"/>
        </a:defRPr>
      </a:lvl2pPr>
      <a:lvl3pPr algn="ctr" defTabSz="1042988" rtl="0" eaLnBrk="0" fontAlgn="base" hangingPunct="0">
        <a:spcBef>
          <a:spcPct val="0"/>
        </a:spcBef>
        <a:spcAft>
          <a:spcPct val="0"/>
        </a:spcAft>
        <a:defRPr sz="5000">
          <a:solidFill>
            <a:schemeClr val="tx1"/>
          </a:solidFill>
          <a:latin typeface="Calibri" pitchFamily="34" charset="0"/>
        </a:defRPr>
      </a:lvl3pPr>
      <a:lvl4pPr algn="ctr" defTabSz="1042988" rtl="0" eaLnBrk="0" fontAlgn="base" hangingPunct="0">
        <a:spcBef>
          <a:spcPct val="0"/>
        </a:spcBef>
        <a:spcAft>
          <a:spcPct val="0"/>
        </a:spcAft>
        <a:defRPr sz="5000">
          <a:solidFill>
            <a:schemeClr val="tx1"/>
          </a:solidFill>
          <a:latin typeface="Calibri" pitchFamily="34" charset="0"/>
        </a:defRPr>
      </a:lvl4pPr>
      <a:lvl5pPr algn="ctr" defTabSz="1042988" rtl="0" eaLnBrk="0" fontAlgn="base" hangingPunct="0">
        <a:spcBef>
          <a:spcPct val="0"/>
        </a:spcBef>
        <a:spcAft>
          <a:spcPct val="0"/>
        </a:spcAft>
        <a:defRPr sz="5000">
          <a:solidFill>
            <a:schemeClr val="tx1"/>
          </a:solidFill>
          <a:latin typeface="Calibri" pitchFamily="34" charset="0"/>
        </a:defRPr>
      </a:lvl5pPr>
      <a:lvl6pPr marL="457200" algn="ctr" defTabSz="1042988" rtl="0" fontAlgn="base">
        <a:spcBef>
          <a:spcPct val="0"/>
        </a:spcBef>
        <a:spcAft>
          <a:spcPct val="0"/>
        </a:spcAft>
        <a:defRPr sz="5000">
          <a:solidFill>
            <a:schemeClr val="tx1"/>
          </a:solidFill>
          <a:latin typeface="Calibri" pitchFamily="34" charset="0"/>
        </a:defRPr>
      </a:lvl6pPr>
      <a:lvl7pPr marL="914400" algn="ctr" defTabSz="1042988" rtl="0" fontAlgn="base">
        <a:spcBef>
          <a:spcPct val="0"/>
        </a:spcBef>
        <a:spcAft>
          <a:spcPct val="0"/>
        </a:spcAft>
        <a:defRPr sz="5000">
          <a:solidFill>
            <a:schemeClr val="tx1"/>
          </a:solidFill>
          <a:latin typeface="Calibri" pitchFamily="34" charset="0"/>
        </a:defRPr>
      </a:lvl7pPr>
      <a:lvl8pPr marL="1371600" algn="ctr" defTabSz="1042988" rtl="0" fontAlgn="base">
        <a:spcBef>
          <a:spcPct val="0"/>
        </a:spcBef>
        <a:spcAft>
          <a:spcPct val="0"/>
        </a:spcAft>
        <a:defRPr sz="5000">
          <a:solidFill>
            <a:schemeClr val="tx1"/>
          </a:solidFill>
          <a:latin typeface="Calibri" pitchFamily="34" charset="0"/>
        </a:defRPr>
      </a:lvl8pPr>
      <a:lvl9pPr marL="1828800" algn="ctr" defTabSz="1042988" rtl="0" fontAlgn="base">
        <a:spcBef>
          <a:spcPct val="0"/>
        </a:spcBef>
        <a:spcAft>
          <a:spcPct val="0"/>
        </a:spcAft>
        <a:defRPr sz="5000">
          <a:solidFill>
            <a:schemeClr val="tx1"/>
          </a:solidFill>
          <a:latin typeface="Calibri" pitchFamily="34" charset="0"/>
        </a:defRPr>
      </a:lvl9pPr>
    </p:titleStyle>
    <p:bodyStyle>
      <a:lvl1pPr marL="390525" indent="-390525" algn="l" defTabSz="1042988" rtl="0" eaLnBrk="0" fontAlgn="base" hangingPunct="0">
        <a:spcBef>
          <a:spcPct val="20000"/>
        </a:spcBef>
        <a:spcAft>
          <a:spcPct val="0"/>
        </a:spcAft>
        <a:buFont typeface="Arial" charset="0"/>
        <a:buChar char="•"/>
        <a:defRPr sz="3600" kern="1200">
          <a:solidFill>
            <a:schemeClr val="tx1"/>
          </a:solidFill>
          <a:latin typeface="+mn-lt"/>
          <a:ea typeface="+mn-ea"/>
          <a:cs typeface="+mn-cs"/>
        </a:defRPr>
      </a:lvl1pPr>
      <a:lvl2pPr marL="846138" indent="-325438" algn="l" defTabSz="1042988" rtl="0" eaLnBrk="0" fontAlgn="base" hangingPunct="0">
        <a:spcBef>
          <a:spcPct val="20000"/>
        </a:spcBef>
        <a:spcAft>
          <a:spcPct val="0"/>
        </a:spcAft>
        <a:buFont typeface="Arial" charset="0"/>
        <a:buChar char="–"/>
        <a:defRPr sz="3300" kern="1200">
          <a:solidFill>
            <a:schemeClr val="tx1"/>
          </a:solidFill>
          <a:latin typeface="+mn-lt"/>
          <a:ea typeface="+mn-ea"/>
          <a:cs typeface="+mn-cs"/>
        </a:defRPr>
      </a:lvl2pPr>
      <a:lvl3pPr marL="1303338" indent="-260350" algn="l" defTabSz="1042988" rtl="0" eaLnBrk="0" fontAlgn="base" hangingPunct="0">
        <a:spcBef>
          <a:spcPct val="20000"/>
        </a:spcBef>
        <a:spcAft>
          <a:spcPct val="0"/>
        </a:spcAft>
        <a:buFont typeface="Arial" charset="0"/>
        <a:buChar char="•"/>
        <a:defRPr sz="2700" kern="1200">
          <a:solidFill>
            <a:schemeClr val="tx1"/>
          </a:solidFill>
          <a:latin typeface="+mn-lt"/>
          <a:ea typeface="+mn-ea"/>
          <a:cs typeface="+mn-cs"/>
        </a:defRPr>
      </a:lvl3pPr>
      <a:lvl4pPr marL="1824038" indent="-260350" algn="l" defTabSz="1042988" rtl="0" eaLnBrk="0" fontAlgn="base" hangingPunct="0">
        <a:spcBef>
          <a:spcPct val="20000"/>
        </a:spcBef>
        <a:spcAft>
          <a:spcPct val="0"/>
        </a:spcAft>
        <a:buFont typeface="Arial" charset="0"/>
        <a:buChar char="–"/>
        <a:defRPr sz="2300" kern="1200">
          <a:solidFill>
            <a:schemeClr val="tx1"/>
          </a:solidFill>
          <a:latin typeface="+mn-lt"/>
          <a:ea typeface="+mn-ea"/>
          <a:cs typeface="+mn-cs"/>
        </a:defRPr>
      </a:lvl4pPr>
      <a:lvl5pPr marL="2346325" indent="-260350" algn="l" defTabSz="1042988" rtl="0" eaLnBrk="0" fontAlgn="base" hangingPunct="0">
        <a:spcBef>
          <a:spcPct val="20000"/>
        </a:spcBef>
        <a:spcAft>
          <a:spcPct val="0"/>
        </a:spcAft>
        <a:buFont typeface="Arial" charset="0"/>
        <a:buChar char="»"/>
        <a:defRPr sz="2300" kern="1200">
          <a:solidFill>
            <a:schemeClr val="tx1"/>
          </a:solidFill>
          <a:latin typeface="+mn-lt"/>
          <a:ea typeface="+mn-ea"/>
          <a:cs typeface="+mn-cs"/>
        </a:defRPr>
      </a:lvl5pPr>
      <a:lvl6pPr marL="2868229"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725"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222"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718"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42993" rtl="0" eaLnBrk="1" latinLnBrk="0" hangingPunct="1">
        <a:defRPr sz="2100" kern="1200">
          <a:solidFill>
            <a:schemeClr val="tx1"/>
          </a:solidFill>
          <a:latin typeface="+mn-lt"/>
          <a:ea typeface="+mn-ea"/>
          <a:cs typeface="+mn-cs"/>
        </a:defRPr>
      </a:lvl1pPr>
      <a:lvl2pPr marL="521496" algn="l" defTabSz="1042993" rtl="0" eaLnBrk="1" latinLnBrk="0" hangingPunct="1">
        <a:defRPr sz="2100" kern="1200">
          <a:solidFill>
            <a:schemeClr val="tx1"/>
          </a:solidFill>
          <a:latin typeface="+mn-lt"/>
          <a:ea typeface="+mn-ea"/>
          <a:cs typeface="+mn-cs"/>
        </a:defRPr>
      </a:lvl2pPr>
      <a:lvl3pPr marL="1042993" algn="l" defTabSz="1042993" rtl="0" eaLnBrk="1" latinLnBrk="0" hangingPunct="1">
        <a:defRPr sz="2100" kern="1200">
          <a:solidFill>
            <a:schemeClr val="tx1"/>
          </a:solidFill>
          <a:latin typeface="+mn-lt"/>
          <a:ea typeface="+mn-ea"/>
          <a:cs typeface="+mn-cs"/>
        </a:defRPr>
      </a:lvl3pPr>
      <a:lvl4pPr marL="1564489" algn="l" defTabSz="1042993" rtl="0" eaLnBrk="1" latinLnBrk="0" hangingPunct="1">
        <a:defRPr sz="2100" kern="1200">
          <a:solidFill>
            <a:schemeClr val="tx1"/>
          </a:solidFill>
          <a:latin typeface="+mn-lt"/>
          <a:ea typeface="+mn-ea"/>
          <a:cs typeface="+mn-cs"/>
        </a:defRPr>
      </a:lvl4pPr>
      <a:lvl5pPr marL="2085984" algn="l" defTabSz="1042993" rtl="0" eaLnBrk="1" latinLnBrk="0" hangingPunct="1">
        <a:defRPr sz="2100" kern="1200">
          <a:solidFill>
            <a:schemeClr val="tx1"/>
          </a:solidFill>
          <a:latin typeface="+mn-lt"/>
          <a:ea typeface="+mn-ea"/>
          <a:cs typeface="+mn-cs"/>
        </a:defRPr>
      </a:lvl5pPr>
      <a:lvl6pPr marL="2607481" algn="l" defTabSz="1042993" rtl="0" eaLnBrk="1" latinLnBrk="0" hangingPunct="1">
        <a:defRPr sz="2100" kern="1200">
          <a:solidFill>
            <a:schemeClr val="tx1"/>
          </a:solidFill>
          <a:latin typeface="+mn-lt"/>
          <a:ea typeface="+mn-ea"/>
          <a:cs typeface="+mn-cs"/>
        </a:defRPr>
      </a:lvl6pPr>
      <a:lvl7pPr marL="3128977" algn="l" defTabSz="1042993" rtl="0" eaLnBrk="1" latinLnBrk="0" hangingPunct="1">
        <a:defRPr sz="2100" kern="1200">
          <a:solidFill>
            <a:schemeClr val="tx1"/>
          </a:solidFill>
          <a:latin typeface="+mn-lt"/>
          <a:ea typeface="+mn-ea"/>
          <a:cs typeface="+mn-cs"/>
        </a:defRPr>
      </a:lvl7pPr>
      <a:lvl8pPr marL="3650473" algn="l" defTabSz="1042993" rtl="0" eaLnBrk="1" latinLnBrk="0" hangingPunct="1">
        <a:defRPr sz="2100" kern="1200">
          <a:solidFill>
            <a:schemeClr val="tx1"/>
          </a:solidFill>
          <a:latin typeface="+mn-lt"/>
          <a:ea typeface="+mn-ea"/>
          <a:cs typeface="+mn-cs"/>
        </a:defRPr>
      </a:lvl8pPr>
      <a:lvl9pPr marL="4171970" algn="l" defTabSz="1042993"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050" name="Group 2"/>
          <p:cNvGrpSpPr>
            <a:grpSpLocks/>
          </p:cNvGrpSpPr>
          <p:nvPr userDrawn="1"/>
        </p:nvGrpSpPr>
        <p:grpSpPr bwMode="auto">
          <a:xfrm>
            <a:off x="377825" y="539750"/>
            <a:ext cx="9790113" cy="3825875"/>
            <a:chOff x="416078" y="494483"/>
            <a:chExt cx="9789806" cy="3824603"/>
          </a:xfrm>
        </p:grpSpPr>
        <p:sp>
          <p:nvSpPr>
            <p:cNvPr id="2054" name="TextBox 3"/>
            <p:cNvSpPr txBox="1">
              <a:spLocks noChangeArrowheads="1"/>
            </p:cNvSpPr>
            <p:nvPr/>
          </p:nvSpPr>
          <p:spPr bwMode="auto">
            <a:xfrm>
              <a:off x="416078" y="494483"/>
              <a:ext cx="9789806" cy="116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400" b="1" dirty="0" smtClean="0">
                  <a:solidFill>
                    <a:srgbClr val="000000"/>
                  </a:solidFill>
                  <a:latin typeface="Verdana" pitchFamily="34" charset="0"/>
                </a:rPr>
                <a:t>GCSE Mathematics Linear Route Map – Foundation Tier</a:t>
              </a:r>
            </a:p>
            <a:p>
              <a:pPr eaLnBrk="1" hangingPunct="1">
                <a:defRPr/>
              </a:pPr>
              <a:endParaRPr lang="en-GB" sz="1400" b="1" dirty="0" smtClean="0">
                <a:solidFill>
                  <a:srgbClr val="000000"/>
                </a:solidFill>
                <a:latin typeface="Verdana" pitchFamily="34" charset="0"/>
              </a:endParaRPr>
            </a:p>
            <a:p>
              <a:pPr eaLnBrk="1" hangingPunct="1">
                <a:defRPr/>
              </a:pPr>
              <a:r>
                <a:rPr lang="en-GB" sz="1400" dirty="0" smtClean="0">
                  <a:solidFill>
                    <a:srgbClr val="000000"/>
                  </a:solidFill>
                  <a:latin typeface="Verdana" pitchFamily="34" charset="0"/>
                </a:rPr>
                <a:t> </a:t>
              </a:r>
            </a:p>
            <a:p>
              <a:pPr eaLnBrk="1" hangingPunct="1">
                <a:defRPr/>
              </a:pPr>
              <a:r>
                <a:rPr lang="en-GB" sz="1400" dirty="0" smtClean="0">
                  <a:solidFill>
                    <a:srgbClr val="000000"/>
                  </a:solidFill>
                  <a:latin typeface="Verdana" pitchFamily="34" charset="0"/>
                </a:rPr>
                <a:t> </a:t>
              </a:r>
            </a:p>
            <a:p>
              <a:pPr eaLnBrk="1" hangingPunct="1">
                <a:defRPr/>
              </a:pPr>
              <a:r>
                <a:rPr lang="en-GB" sz="1400" dirty="0" smtClean="0">
                  <a:solidFill>
                    <a:srgbClr val="000000"/>
                  </a:solidFill>
                  <a:latin typeface="Verdana" pitchFamily="34" charset="0"/>
                </a:rPr>
                <a:t>	</a:t>
              </a:r>
            </a:p>
          </p:txBody>
        </p:sp>
        <p:sp>
          <p:nvSpPr>
            <p:cNvPr id="5" name="Round Diagonal Corner Rectangle 4">
              <a:hlinkClick r:id="rId3" action="ppaction://hlinksldjump"/>
            </p:cNvPr>
            <p:cNvSpPr>
              <a:spLocks/>
            </p:cNvSpPr>
            <p:nvPr/>
          </p:nvSpPr>
          <p:spPr>
            <a:xfrm>
              <a:off x="1136780" y="3662080"/>
              <a:ext cx="1008031" cy="657006"/>
            </a:xfrm>
            <a:prstGeom prst="round2DiagRect">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defTabSz="1042993" fontAlgn="auto">
                <a:spcBef>
                  <a:spcPts val="0"/>
                </a:spcBef>
                <a:spcAft>
                  <a:spcPts val="0"/>
                </a:spcAft>
                <a:defRPr/>
              </a:pPr>
              <a:r>
                <a:rPr lang="en-GB" sz="900" b="1" dirty="0">
                  <a:solidFill>
                    <a:prstClr val="white"/>
                  </a:solidFill>
                  <a:effectLst>
                    <a:outerShdw blurRad="38100" dist="38100" dir="2700000" algn="tl">
                      <a:srgbClr val="000000">
                        <a:alpha val="43137"/>
                      </a:srgbClr>
                    </a:outerShdw>
                  </a:effectLst>
                  <a:latin typeface="Verdana" pitchFamily="34" charset="0"/>
                </a:rPr>
                <a:t>Topic</a:t>
              </a:r>
            </a:p>
          </p:txBody>
        </p:sp>
        <p:sp>
          <p:nvSpPr>
            <p:cNvPr id="6" name="Round Diagonal Corner Rectangle 5">
              <a:hlinkClick r:id="rId4" action="ppaction://hlinksldjump"/>
            </p:cNvPr>
            <p:cNvSpPr>
              <a:spLocks/>
            </p:cNvSpPr>
            <p:nvPr/>
          </p:nvSpPr>
          <p:spPr>
            <a:xfrm>
              <a:off x="4376767" y="3662080"/>
              <a:ext cx="961995" cy="657006"/>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defTabSz="1042993" fontAlgn="auto">
                <a:spcBef>
                  <a:spcPts val="0"/>
                </a:spcBef>
                <a:spcAft>
                  <a:spcPts val="0"/>
                </a:spcAft>
                <a:defRPr/>
              </a:pPr>
              <a:r>
                <a:rPr lang="en-GB" sz="900" b="1" dirty="0">
                  <a:solidFill>
                    <a:prstClr val="white"/>
                  </a:solidFill>
                  <a:effectLst>
                    <a:outerShdw blurRad="38100" dist="38100" dir="2700000" algn="tl">
                      <a:srgbClr val="000000">
                        <a:alpha val="43137"/>
                      </a:srgbClr>
                    </a:outerShdw>
                  </a:effectLst>
                  <a:latin typeface="Verdana" pitchFamily="34" charset="0"/>
                </a:rPr>
                <a:t>Topic</a:t>
              </a:r>
            </a:p>
          </p:txBody>
        </p:sp>
        <p:sp>
          <p:nvSpPr>
            <p:cNvPr id="7" name="Round Diagonal Corner Rectangle 6">
              <a:hlinkClick r:id="rId5" action="ppaction://hlinksldjump"/>
            </p:cNvPr>
            <p:cNvSpPr>
              <a:spLocks/>
            </p:cNvSpPr>
            <p:nvPr/>
          </p:nvSpPr>
          <p:spPr>
            <a:xfrm>
              <a:off x="2719469" y="3662080"/>
              <a:ext cx="961995" cy="657006"/>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defTabSz="1042993" fontAlgn="auto">
                <a:spcBef>
                  <a:spcPts val="0"/>
                </a:spcBef>
                <a:spcAft>
                  <a:spcPts val="0"/>
                </a:spcAft>
                <a:defRPr/>
              </a:pPr>
              <a:r>
                <a:rPr lang="en-GB" sz="900" b="1" dirty="0">
                  <a:solidFill>
                    <a:prstClr val="white"/>
                  </a:solidFill>
                  <a:effectLst>
                    <a:outerShdw blurRad="38100" dist="38100" dir="2700000" algn="tl">
                      <a:srgbClr val="000000">
                        <a:alpha val="43137"/>
                      </a:srgbClr>
                    </a:outerShdw>
                  </a:effectLst>
                  <a:latin typeface="Verdana" pitchFamily="34" charset="0"/>
                </a:rPr>
                <a:t>Topic</a:t>
              </a:r>
            </a:p>
          </p:txBody>
        </p:sp>
        <p:sp>
          <p:nvSpPr>
            <p:cNvPr id="2058" name="TextBox 7"/>
            <p:cNvSpPr txBox="1">
              <a:spLocks noChangeArrowheads="1"/>
            </p:cNvSpPr>
            <p:nvPr/>
          </p:nvSpPr>
          <p:spPr bwMode="auto">
            <a:xfrm>
              <a:off x="1243140" y="3276446"/>
              <a:ext cx="758801" cy="24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rgbClr val="000000"/>
                  </a:solidFill>
                  <a:latin typeface="Verdana" pitchFamily="34" charset="0"/>
                </a:rPr>
                <a:t>Number</a:t>
              </a:r>
            </a:p>
          </p:txBody>
        </p:sp>
        <p:sp>
          <p:nvSpPr>
            <p:cNvPr id="2059" name="TextBox 8"/>
            <p:cNvSpPr txBox="1">
              <a:spLocks noChangeArrowheads="1"/>
            </p:cNvSpPr>
            <p:nvPr/>
          </p:nvSpPr>
          <p:spPr bwMode="auto">
            <a:xfrm>
              <a:off x="2825827" y="3276446"/>
              <a:ext cx="741340" cy="24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rgbClr val="000000"/>
                  </a:solidFill>
                  <a:latin typeface="Verdana" pitchFamily="34" charset="0"/>
                </a:rPr>
                <a:t>Algebra</a:t>
              </a:r>
            </a:p>
          </p:txBody>
        </p:sp>
        <p:sp>
          <p:nvSpPr>
            <p:cNvPr id="2060" name="TextBox 9"/>
            <p:cNvSpPr txBox="1">
              <a:spLocks noChangeArrowheads="1"/>
            </p:cNvSpPr>
            <p:nvPr/>
          </p:nvSpPr>
          <p:spPr bwMode="auto">
            <a:xfrm>
              <a:off x="4303744" y="3230423"/>
              <a:ext cx="1225512" cy="399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rgbClr val="000000"/>
                  </a:solidFill>
                  <a:latin typeface="Verdana" pitchFamily="34" charset="0"/>
                </a:rPr>
                <a:t>Geometry &amp; Measures</a:t>
              </a:r>
            </a:p>
          </p:txBody>
        </p:sp>
      </p:grpSp>
      <p:sp>
        <p:nvSpPr>
          <p:cNvPr id="11" name="Round Diagonal Corner Rectangle 10">
            <a:hlinkClick r:id="rId6" action="ppaction://hlinksldjump"/>
          </p:cNvPr>
          <p:cNvSpPr>
            <a:spLocks/>
          </p:cNvSpPr>
          <p:nvPr userDrawn="1"/>
        </p:nvSpPr>
        <p:spPr bwMode="auto">
          <a:xfrm>
            <a:off x="6067425" y="3708400"/>
            <a:ext cx="960438" cy="657225"/>
          </a:xfrm>
          <a:prstGeom prst="round2DiagRect">
            <a:avLst/>
          </a:prstGeom>
          <a:solidFill>
            <a:schemeClr val="accent1"/>
          </a:solidFill>
          <a:ln w="15875">
            <a:noFill/>
          </a:ln>
        </p:spPr>
        <p:style>
          <a:lnRef idx="2">
            <a:schemeClr val="accent1"/>
          </a:lnRef>
          <a:fillRef idx="1">
            <a:schemeClr val="lt1"/>
          </a:fillRef>
          <a:effectRef idx="0">
            <a:schemeClr val="accent1"/>
          </a:effectRef>
          <a:fontRef idx="minor">
            <a:schemeClr val="dk1"/>
          </a:fontRef>
        </p:style>
        <p:txBody>
          <a:bodyPr lIns="41062" tIns="52150" rIns="39600" bIns="52150"/>
          <a:lstStyle/>
          <a:p>
            <a:pPr defTabSz="1042993" fontAlgn="auto">
              <a:spcBef>
                <a:spcPts val="0"/>
              </a:spcBef>
              <a:spcAft>
                <a:spcPts val="0"/>
              </a:spcAft>
              <a:defRPr/>
            </a:pPr>
            <a:r>
              <a:rPr lang="en-GB" sz="900" b="1" dirty="0">
                <a:solidFill>
                  <a:prstClr val="white"/>
                </a:solidFill>
                <a:effectLst>
                  <a:outerShdw blurRad="38100" dist="38100" dir="2700000" algn="tl">
                    <a:srgbClr val="000000">
                      <a:alpha val="43137"/>
                    </a:srgbClr>
                  </a:outerShdw>
                </a:effectLst>
                <a:latin typeface="Verdana" pitchFamily="34" charset="0"/>
              </a:rPr>
              <a:t>Topic</a:t>
            </a:r>
          </a:p>
        </p:txBody>
      </p:sp>
      <p:sp>
        <p:nvSpPr>
          <p:cNvPr id="2053" name="TextBox 11"/>
          <p:cNvSpPr txBox="1">
            <a:spLocks noChangeArrowheads="1"/>
          </p:cNvSpPr>
          <p:nvPr userDrawn="1"/>
        </p:nvSpPr>
        <p:spPr bwMode="auto">
          <a:xfrm>
            <a:off x="6138863" y="3348038"/>
            <a:ext cx="10080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defTabSz="1042988" eaLnBrk="0" fontAlgn="base" hangingPunct="0">
              <a:spcBef>
                <a:spcPct val="0"/>
              </a:spcBef>
              <a:spcAft>
                <a:spcPct val="0"/>
              </a:spcAft>
              <a:defRPr sz="2100">
                <a:solidFill>
                  <a:schemeClr val="tx1"/>
                </a:solidFill>
                <a:latin typeface="Arial" charset="0"/>
              </a:defRPr>
            </a:lvl6pPr>
            <a:lvl7pPr marL="2971800" indent="-228600" defTabSz="1042988" eaLnBrk="0" fontAlgn="base" hangingPunct="0">
              <a:spcBef>
                <a:spcPct val="0"/>
              </a:spcBef>
              <a:spcAft>
                <a:spcPct val="0"/>
              </a:spcAft>
              <a:defRPr sz="2100">
                <a:solidFill>
                  <a:schemeClr val="tx1"/>
                </a:solidFill>
                <a:latin typeface="Arial" charset="0"/>
              </a:defRPr>
            </a:lvl7pPr>
            <a:lvl8pPr marL="3429000" indent="-228600" defTabSz="1042988" eaLnBrk="0" fontAlgn="base" hangingPunct="0">
              <a:spcBef>
                <a:spcPct val="0"/>
              </a:spcBef>
              <a:spcAft>
                <a:spcPct val="0"/>
              </a:spcAft>
              <a:defRPr sz="2100">
                <a:solidFill>
                  <a:schemeClr val="tx1"/>
                </a:solidFill>
                <a:latin typeface="Arial" charset="0"/>
              </a:defRPr>
            </a:lvl8pPr>
            <a:lvl9pPr marL="3886200" indent="-228600" defTabSz="1042988" eaLnBrk="0" fontAlgn="base" hangingPunct="0">
              <a:spcBef>
                <a:spcPct val="0"/>
              </a:spcBef>
              <a:spcAft>
                <a:spcPct val="0"/>
              </a:spcAft>
              <a:defRPr sz="2100">
                <a:solidFill>
                  <a:schemeClr val="tx1"/>
                </a:solidFill>
                <a:latin typeface="Arial" charset="0"/>
              </a:defRPr>
            </a:lvl9pPr>
          </a:lstStyle>
          <a:p>
            <a:pPr eaLnBrk="1" hangingPunct="1">
              <a:defRPr/>
            </a:pPr>
            <a:r>
              <a:rPr lang="en-GB" sz="1000" b="1" dirty="0" smtClean="0">
                <a:solidFill>
                  <a:srgbClr val="000000"/>
                </a:solidFill>
                <a:latin typeface="Verdana" pitchFamily="34" charset="0"/>
              </a:rPr>
              <a:t>Statistics</a:t>
            </a:r>
          </a:p>
        </p:txBody>
      </p:sp>
      <p:pic>
        <p:nvPicPr>
          <p:cNvPr id="2" name="Picture 12"/>
          <p:cNvPicPr>
            <a:picLocks noChangeAspect="1" noChangeArrowheads="1"/>
          </p:cNvPicPr>
          <p:nvPr userDrawn="1"/>
        </p:nvPicPr>
        <p:blipFill>
          <a:blip r:embed="rId7" cstate="print"/>
          <a:srcRect/>
          <a:stretch>
            <a:fillRect/>
          </a:stretch>
        </p:blipFill>
        <p:spPr bwMode="auto">
          <a:xfrm>
            <a:off x="8802688" y="244475"/>
            <a:ext cx="1685925" cy="5905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5" r:id="rId1"/>
  </p:sldLayoutIdLst>
  <p:txStyles>
    <p:titleStyle>
      <a:lvl1pPr algn="ctr" defTabSz="1042988" rtl="0" eaLnBrk="0" fontAlgn="base" hangingPunct="0">
        <a:spcBef>
          <a:spcPct val="0"/>
        </a:spcBef>
        <a:spcAft>
          <a:spcPct val="0"/>
        </a:spcAft>
        <a:defRPr sz="5000" kern="1200">
          <a:solidFill>
            <a:schemeClr val="tx1"/>
          </a:solidFill>
          <a:latin typeface="+mj-lt"/>
          <a:ea typeface="+mj-ea"/>
          <a:cs typeface="+mj-cs"/>
        </a:defRPr>
      </a:lvl1pPr>
      <a:lvl2pPr algn="ctr" defTabSz="1042988" rtl="0" eaLnBrk="0" fontAlgn="base" hangingPunct="0">
        <a:spcBef>
          <a:spcPct val="0"/>
        </a:spcBef>
        <a:spcAft>
          <a:spcPct val="0"/>
        </a:spcAft>
        <a:defRPr sz="5000">
          <a:solidFill>
            <a:schemeClr val="tx1"/>
          </a:solidFill>
          <a:latin typeface="Calibri" pitchFamily="34" charset="0"/>
        </a:defRPr>
      </a:lvl2pPr>
      <a:lvl3pPr algn="ctr" defTabSz="1042988" rtl="0" eaLnBrk="0" fontAlgn="base" hangingPunct="0">
        <a:spcBef>
          <a:spcPct val="0"/>
        </a:spcBef>
        <a:spcAft>
          <a:spcPct val="0"/>
        </a:spcAft>
        <a:defRPr sz="5000">
          <a:solidFill>
            <a:schemeClr val="tx1"/>
          </a:solidFill>
          <a:latin typeface="Calibri" pitchFamily="34" charset="0"/>
        </a:defRPr>
      </a:lvl3pPr>
      <a:lvl4pPr algn="ctr" defTabSz="1042988" rtl="0" eaLnBrk="0" fontAlgn="base" hangingPunct="0">
        <a:spcBef>
          <a:spcPct val="0"/>
        </a:spcBef>
        <a:spcAft>
          <a:spcPct val="0"/>
        </a:spcAft>
        <a:defRPr sz="5000">
          <a:solidFill>
            <a:schemeClr val="tx1"/>
          </a:solidFill>
          <a:latin typeface="Calibri" pitchFamily="34" charset="0"/>
        </a:defRPr>
      </a:lvl4pPr>
      <a:lvl5pPr algn="ctr" defTabSz="1042988" rtl="0" eaLnBrk="0" fontAlgn="base" hangingPunct="0">
        <a:spcBef>
          <a:spcPct val="0"/>
        </a:spcBef>
        <a:spcAft>
          <a:spcPct val="0"/>
        </a:spcAft>
        <a:defRPr sz="5000">
          <a:solidFill>
            <a:schemeClr val="tx1"/>
          </a:solidFill>
          <a:latin typeface="Calibri" pitchFamily="34" charset="0"/>
        </a:defRPr>
      </a:lvl5pPr>
      <a:lvl6pPr marL="457200" algn="ctr" defTabSz="1042988" rtl="0" fontAlgn="base">
        <a:spcBef>
          <a:spcPct val="0"/>
        </a:spcBef>
        <a:spcAft>
          <a:spcPct val="0"/>
        </a:spcAft>
        <a:defRPr sz="5000">
          <a:solidFill>
            <a:schemeClr val="tx1"/>
          </a:solidFill>
          <a:latin typeface="Calibri" pitchFamily="34" charset="0"/>
        </a:defRPr>
      </a:lvl6pPr>
      <a:lvl7pPr marL="914400" algn="ctr" defTabSz="1042988" rtl="0" fontAlgn="base">
        <a:spcBef>
          <a:spcPct val="0"/>
        </a:spcBef>
        <a:spcAft>
          <a:spcPct val="0"/>
        </a:spcAft>
        <a:defRPr sz="5000">
          <a:solidFill>
            <a:schemeClr val="tx1"/>
          </a:solidFill>
          <a:latin typeface="Calibri" pitchFamily="34" charset="0"/>
        </a:defRPr>
      </a:lvl7pPr>
      <a:lvl8pPr marL="1371600" algn="ctr" defTabSz="1042988" rtl="0" fontAlgn="base">
        <a:spcBef>
          <a:spcPct val="0"/>
        </a:spcBef>
        <a:spcAft>
          <a:spcPct val="0"/>
        </a:spcAft>
        <a:defRPr sz="5000">
          <a:solidFill>
            <a:schemeClr val="tx1"/>
          </a:solidFill>
          <a:latin typeface="Calibri" pitchFamily="34" charset="0"/>
        </a:defRPr>
      </a:lvl8pPr>
      <a:lvl9pPr marL="1828800" algn="ctr" defTabSz="1042988" rtl="0" fontAlgn="base">
        <a:spcBef>
          <a:spcPct val="0"/>
        </a:spcBef>
        <a:spcAft>
          <a:spcPct val="0"/>
        </a:spcAft>
        <a:defRPr sz="5000">
          <a:solidFill>
            <a:schemeClr val="tx1"/>
          </a:solidFill>
          <a:latin typeface="Calibri" pitchFamily="34" charset="0"/>
        </a:defRPr>
      </a:lvl9pPr>
    </p:titleStyle>
    <p:bodyStyle>
      <a:lvl1pPr marL="390525" indent="-390525" algn="l" defTabSz="1042988" rtl="0" eaLnBrk="0" fontAlgn="base" hangingPunct="0">
        <a:spcBef>
          <a:spcPct val="20000"/>
        </a:spcBef>
        <a:spcAft>
          <a:spcPct val="0"/>
        </a:spcAft>
        <a:buFont typeface="Arial" charset="0"/>
        <a:buChar char="•"/>
        <a:defRPr sz="3600" kern="1200">
          <a:solidFill>
            <a:schemeClr val="tx1"/>
          </a:solidFill>
          <a:latin typeface="+mn-lt"/>
          <a:ea typeface="+mn-ea"/>
          <a:cs typeface="+mn-cs"/>
        </a:defRPr>
      </a:lvl1pPr>
      <a:lvl2pPr marL="846138" indent="-325438" algn="l" defTabSz="1042988" rtl="0" eaLnBrk="0" fontAlgn="base" hangingPunct="0">
        <a:spcBef>
          <a:spcPct val="20000"/>
        </a:spcBef>
        <a:spcAft>
          <a:spcPct val="0"/>
        </a:spcAft>
        <a:buFont typeface="Arial" charset="0"/>
        <a:buChar char="–"/>
        <a:defRPr sz="3300" kern="1200">
          <a:solidFill>
            <a:schemeClr val="tx1"/>
          </a:solidFill>
          <a:latin typeface="+mn-lt"/>
          <a:ea typeface="+mn-ea"/>
          <a:cs typeface="+mn-cs"/>
        </a:defRPr>
      </a:lvl2pPr>
      <a:lvl3pPr marL="1303338" indent="-260350" algn="l" defTabSz="1042988" rtl="0" eaLnBrk="0" fontAlgn="base" hangingPunct="0">
        <a:spcBef>
          <a:spcPct val="20000"/>
        </a:spcBef>
        <a:spcAft>
          <a:spcPct val="0"/>
        </a:spcAft>
        <a:buFont typeface="Arial" charset="0"/>
        <a:buChar char="•"/>
        <a:defRPr sz="2700" kern="1200">
          <a:solidFill>
            <a:schemeClr val="tx1"/>
          </a:solidFill>
          <a:latin typeface="+mn-lt"/>
          <a:ea typeface="+mn-ea"/>
          <a:cs typeface="+mn-cs"/>
        </a:defRPr>
      </a:lvl3pPr>
      <a:lvl4pPr marL="1824038" indent="-260350" algn="l" defTabSz="1042988" rtl="0" eaLnBrk="0" fontAlgn="base" hangingPunct="0">
        <a:spcBef>
          <a:spcPct val="20000"/>
        </a:spcBef>
        <a:spcAft>
          <a:spcPct val="0"/>
        </a:spcAft>
        <a:buFont typeface="Arial" charset="0"/>
        <a:buChar char="–"/>
        <a:defRPr sz="2300" kern="1200">
          <a:solidFill>
            <a:schemeClr val="tx1"/>
          </a:solidFill>
          <a:latin typeface="+mn-lt"/>
          <a:ea typeface="+mn-ea"/>
          <a:cs typeface="+mn-cs"/>
        </a:defRPr>
      </a:lvl4pPr>
      <a:lvl5pPr marL="2346325" indent="-260350" algn="l" defTabSz="1042988" rtl="0" eaLnBrk="0" fontAlgn="base" hangingPunct="0">
        <a:spcBef>
          <a:spcPct val="20000"/>
        </a:spcBef>
        <a:spcAft>
          <a:spcPct val="0"/>
        </a:spcAft>
        <a:buFont typeface="Arial" charset="0"/>
        <a:buChar char="»"/>
        <a:defRPr sz="2300" kern="1200">
          <a:solidFill>
            <a:schemeClr val="tx1"/>
          </a:solidFill>
          <a:latin typeface="+mn-lt"/>
          <a:ea typeface="+mn-ea"/>
          <a:cs typeface="+mn-cs"/>
        </a:defRPr>
      </a:lvl5pPr>
      <a:lvl6pPr marL="2868229"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725"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222"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718" indent="-260748" algn="l" defTabSz="1042993"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42993" rtl="0" eaLnBrk="1" latinLnBrk="0" hangingPunct="1">
        <a:defRPr sz="2100" kern="1200">
          <a:solidFill>
            <a:schemeClr val="tx1"/>
          </a:solidFill>
          <a:latin typeface="+mn-lt"/>
          <a:ea typeface="+mn-ea"/>
          <a:cs typeface="+mn-cs"/>
        </a:defRPr>
      </a:lvl1pPr>
      <a:lvl2pPr marL="521496" algn="l" defTabSz="1042993" rtl="0" eaLnBrk="1" latinLnBrk="0" hangingPunct="1">
        <a:defRPr sz="2100" kern="1200">
          <a:solidFill>
            <a:schemeClr val="tx1"/>
          </a:solidFill>
          <a:latin typeface="+mn-lt"/>
          <a:ea typeface="+mn-ea"/>
          <a:cs typeface="+mn-cs"/>
        </a:defRPr>
      </a:lvl2pPr>
      <a:lvl3pPr marL="1042993" algn="l" defTabSz="1042993" rtl="0" eaLnBrk="1" latinLnBrk="0" hangingPunct="1">
        <a:defRPr sz="2100" kern="1200">
          <a:solidFill>
            <a:schemeClr val="tx1"/>
          </a:solidFill>
          <a:latin typeface="+mn-lt"/>
          <a:ea typeface="+mn-ea"/>
          <a:cs typeface="+mn-cs"/>
        </a:defRPr>
      </a:lvl3pPr>
      <a:lvl4pPr marL="1564489" algn="l" defTabSz="1042993" rtl="0" eaLnBrk="1" latinLnBrk="0" hangingPunct="1">
        <a:defRPr sz="2100" kern="1200">
          <a:solidFill>
            <a:schemeClr val="tx1"/>
          </a:solidFill>
          <a:latin typeface="+mn-lt"/>
          <a:ea typeface="+mn-ea"/>
          <a:cs typeface="+mn-cs"/>
        </a:defRPr>
      </a:lvl4pPr>
      <a:lvl5pPr marL="2085984" algn="l" defTabSz="1042993" rtl="0" eaLnBrk="1" latinLnBrk="0" hangingPunct="1">
        <a:defRPr sz="2100" kern="1200">
          <a:solidFill>
            <a:schemeClr val="tx1"/>
          </a:solidFill>
          <a:latin typeface="+mn-lt"/>
          <a:ea typeface="+mn-ea"/>
          <a:cs typeface="+mn-cs"/>
        </a:defRPr>
      </a:lvl5pPr>
      <a:lvl6pPr marL="2607481" algn="l" defTabSz="1042993" rtl="0" eaLnBrk="1" latinLnBrk="0" hangingPunct="1">
        <a:defRPr sz="2100" kern="1200">
          <a:solidFill>
            <a:schemeClr val="tx1"/>
          </a:solidFill>
          <a:latin typeface="+mn-lt"/>
          <a:ea typeface="+mn-ea"/>
          <a:cs typeface="+mn-cs"/>
        </a:defRPr>
      </a:lvl6pPr>
      <a:lvl7pPr marL="3128977" algn="l" defTabSz="1042993" rtl="0" eaLnBrk="1" latinLnBrk="0" hangingPunct="1">
        <a:defRPr sz="2100" kern="1200">
          <a:solidFill>
            <a:schemeClr val="tx1"/>
          </a:solidFill>
          <a:latin typeface="+mn-lt"/>
          <a:ea typeface="+mn-ea"/>
          <a:cs typeface="+mn-cs"/>
        </a:defRPr>
      </a:lvl7pPr>
      <a:lvl8pPr marL="3650473" algn="l" defTabSz="1042993" rtl="0" eaLnBrk="1" latinLnBrk="0" hangingPunct="1">
        <a:defRPr sz="2100" kern="1200">
          <a:solidFill>
            <a:schemeClr val="tx1"/>
          </a:solidFill>
          <a:latin typeface="+mn-lt"/>
          <a:ea typeface="+mn-ea"/>
          <a:cs typeface="+mn-cs"/>
        </a:defRPr>
      </a:lvl8pPr>
      <a:lvl9pPr marL="4171970" algn="l" defTabSz="1042993"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065213"/>
            <a:ext cx="10693400" cy="6496050"/>
          </a:xfrm>
          <a:prstGeom prst="rect">
            <a:avLst/>
          </a:prstGeom>
          <a:solidFill>
            <a:srgbClr val="FF00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42993" fontAlgn="auto">
              <a:spcBef>
                <a:spcPts val="0"/>
              </a:spcBef>
              <a:spcAft>
                <a:spcPts val="0"/>
              </a:spcAft>
              <a:tabLst>
                <a:tab pos="2959100" algn="l"/>
              </a:tabLst>
              <a:defRPr/>
            </a:pPr>
            <a:endParaRPr lang="en-GB" dirty="0"/>
          </a:p>
        </p:txBody>
      </p:sp>
      <p:sp>
        <p:nvSpPr>
          <p:cNvPr id="22" name="TextBox 21"/>
          <p:cNvSpPr txBox="1"/>
          <p:nvPr/>
        </p:nvSpPr>
        <p:spPr>
          <a:xfrm>
            <a:off x="9809825" y="7191931"/>
            <a:ext cx="877163" cy="338554"/>
          </a:xfrm>
          <a:prstGeom prst="rect">
            <a:avLst/>
          </a:prstGeom>
          <a:noFill/>
        </p:spPr>
        <p:txBody>
          <a:bodyPr wrap="none">
            <a:spAutoFit/>
          </a:bodyPr>
          <a:lstStyle/>
          <a:p>
            <a:pPr defTabSz="1042993" fontAlgn="auto">
              <a:spcBef>
                <a:spcPts val="0"/>
              </a:spcBef>
              <a:spcAft>
                <a:spcPts val="0"/>
              </a:spcAft>
              <a:defRPr/>
            </a:pPr>
            <a:r>
              <a:rPr lang="en-GB" sz="1600" b="1" dirty="0">
                <a:solidFill>
                  <a:srgbClr val="FF0000">
                    <a:alpha val="25000"/>
                  </a:srgbClr>
                </a:solidFill>
                <a:latin typeface="Verdana" pitchFamily="34" charset="0"/>
              </a:rPr>
              <a:t>Unit 3</a:t>
            </a:r>
          </a:p>
        </p:txBody>
      </p:sp>
      <p:sp>
        <p:nvSpPr>
          <p:cNvPr id="23" name="Rounded Rectangle 22">
            <a:hlinkClick r:id="rId3" action="ppaction://hlinksldjump"/>
          </p:cNvPr>
          <p:cNvSpPr/>
          <p:nvPr/>
        </p:nvSpPr>
        <p:spPr>
          <a:xfrm>
            <a:off x="540690" y="7108721"/>
            <a:ext cx="2143140" cy="285752"/>
          </a:xfrm>
          <a:prstGeom prst="roundRect">
            <a:avLst/>
          </a:prstGeom>
          <a:gradFill>
            <a:gsLst>
              <a:gs pos="0">
                <a:srgbClr val="FF0000"/>
              </a:gs>
              <a:gs pos="80000">
                <a:schemeClr val="accent2">
                  <a:shade val="93000"/>
                  <a:satMod val="130000"/>
                </a:schemeClr>
              </a:gs>
              <a:gs pos="100000">
                <a:schemeClr val="accent2">
                  <a:shade val="94000"/>
                  <a:satMod val="135000"/>
                </a:schemeClr>
              </a:gs>
            </a:gsLst>
          </a:gradFill>
          <a:ln/>
        </p:spPr>
        <p:style>
          <a:lnRef idx="0">
            <a:schemeClr val="accent2"/>
          </a:lnRef>
          <a:fillRef idx="3">
            <a:schemeClr val="accent2"/>
          </a:fillRef>
          <a:effectRef idx="3">
            <a:schemeClr val="accent2"/>
          </a:effectRef>
          <a:fontRef idx="minor">
            <a:schemeClr val="lt1"/>
          </a:fontRef>
        </p:style>
        <p:txBody>
          <a:bodyPr anchor="ctr"/>
          <a:lstStyle/>
          <a:p>
            <a:pPr algn="ctr" defTabSz="1042993" fontAlgn="auto">
              <a:spcBef>
                <a:spcPts val="0"/>
              </a:spcBef>
              <a:spcAft>
                <a:spcPts val="0"/>
              </a:spcAft>
              <a:defRPr/>
            </a:pPr>
            <a:r>
              <a:rPr lang="en-GB" sz="1200" b="1" dirty="0">
                <a:effectLst>
                  <a:outerShdw blurRad="50800" dist="38100" dir="2700000" algn="tl" rotWithShape="0">
                    <a:prstClr val="black">
                      <a:alpha val="40000"/>
                    </a:prstClr>
                  </a:outerShdw>
                </a:effectLst>
                <a:latin typeface="Verdana" pitchFamily="34" charset="0"/>
              </a:rPr>
              <a:t>Return to Routemap</a:t>
            </a:r>
          </a:p>
        </p:txBody>
      </p:sp>
      <p:pic>
        <p:nvPicPr>
          <p:cNvPr id="3079" name="Picture 5"/>
          <p:cNvPicPr>
            <a:picLocks noChangeAspect="1" noChangeArrowheads="1"/>
          </p:cNvPicPr>
          <p:nvPr userDrawn="1"/>
        </p:nvPicPr>
        <p:blipFill>
          <a:blip r:embed="rId4" cstate="print"/>
          <a:srcRect/>
          <a:stretch>
            <a:fillRect/>
          </a:stretch>
        </p:blipFill>
        <p:spPr bwMode="auto">
          <a:xfrm>
            <a:off x="8875713" y="180975"/>
            <a:ext cx="1685925" cy="5889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6"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065213"/>
            <a:ext cx="10693400" cy="6496050"/>
          </a:xfrm>
          <a:prstGeom prst="rect">
            <a:avLst/>
          </a:prstGeom>
          <a:solidFill>
            <a:srgbClr val="FF00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42993" fontAlgn="auto">
              <a:spcBef>
                <a:spcPts val="0"/>
              </a:spcBef>
              <a:spcAft>
                <a:spcPts val="0"/>
              </a:spcAft>
              <a:tabLst>
                <a:tab pos="2959100" algn="l"/>
              </a:tabLst>
              <a:defRPr/>
            </a:pPr>
            <a:endParaRPr lang="en-GB" dirty="0"/>
          </a:p>
        </p:txBody>
      </p:sp>
      <p:sp>
        <p:nvSpPr>
          <p:cNvPr id="22" name="TextBox 21"/>
          <p:cNvSpPr txBox="1"/>
          <p:nvPr/>
        </p:nvSpPr>
        <p:spPr>
          <a:xfrm>
            <a:off x="9809825" y="7191931"/>
            <a:ext cx="877163" cy="338554"/>
          </a:xfrm>
          <a:prstGeom prst="rect">
            <a:avLst/>
          </a:prstGeom>
          <a:noFill/>
        </p:spPr>
        <p:txBody>
          <a:bodyPr wrap="none">
            <a:spAutoFit/>
          </a:bodyPr>
          <a:lstStyle/>
          <a:p>
            <a:pPr defTabSz="1042993" fontAlgn="auto">
              <a:spcBef>
                <a:spcPts val="0"/>
              </a:spcBef>
              <a:spcAft>
                <a:spcPts val="0"/>
              </a:spcAft>
              <a:defRPr/>
            </a:pPr>
            <a:r>
              <a:rPr lang="en-GB" sz="1600" b="1" dirty="0">
                <a:solidFill>
                  <a:srgbClr val="FF0000">
                    <a:alpha val="25000"/>
                  </a:srgbClr>
                </a:solidFill>
                <a:latin typeface="Verdana" pitchFamily="34" charset="0"/>
              </a:rPr>
              <a:t>Unit 3</a:t>
            </a:r>
          </a:p>
        </p:txBody>
      </p:sp>
      <p:sp>
        <p:nvSpPr>
          <p:cNvPr id="23" name="Rounded Rectangle 22">
            <a:hlinkClick r:id="rId3" action="ppaction://hlinksldjump"/>
          </p:cNvPr>
          <p:cNvSpPr/>
          <p:nvPr/>
        </p:nvSpPr>
        <p:spPr>
          <a:xfrm>
            <a:off x="540690" y="7108721"/>
            <a:ext cx="2143140" cy="285752"/>
          </a:xfrm>
          <a:prstGeom prst="roundRect">
            <a:avLst/>
          </a:prstGeom>
          <a:gradFill>
            <a:gsLst>
              <a:gs pos="0">
                <a:srgbClr val="FF0000"/>
              </a:gs>
              <a:gs pos="80000">
                <a:schemeClr val="accent2">
                  <a:shade val="93000"/>
                  <a:satMod val="130000"/>
                </a:schemeClr>
              </a:gs>
              <a:gs pos="100000">
                <a:schemeClr val="accent2">
                  <a:shade val="94000"/>
                  <a:satMod val="135000"/>
                </a:schemeClr>
              </a:gs>
            </a:gsLst>
          </a:gradFill>
          <a:ln/>
        </p:spPr>
        <p:style>
          <a:lnRef idx="0">
            <a:schemeClr val="accent2"/>
          </a:lnRef>
          <a:fillRef idx="3">
            <a:schemeClr val="accent2"/>
          </a:fillRef>
          <a:effectRef idx="3">
            <a:schemeClr val="accent2"/>
          </a:effectRef>
          <a:fontRef idx="minor">
            <a:schemeClr val="lt1"/>
          </a:fontRef>
        </p:style>
        <p:txBody>
          <a:bodyPr anchor="ctr"/>
          <a:lstStyle/>
          <a:p>
            <a:pPr algn="ctr" defTabSz="1042993" fontAlgn="auto">
              <a:spcBef>
                <a:spcPts val="0"/>
              </a:spcBef>
              <a:spcAft>
                <a:spcPts val="0"/>
              </a:spcAft>
              <a:defRPr/>
            </a:pPr>
            <a:r>
              <a:rPr lang="en-GB" sz="1200" b="1" dirty="0">
                <a:effectLst>
                  <a:outerShdw blurRad="50800" dist="38100" dir="2700000" algn="tl" rotWithShape="0">
                    <a:prstClr val="black">
                      <a:alpha val="40000"/>
                    </a:prstClr>
                  </a:outerShdw>
                </a:effectLst>
                <a:latin typeface="Verdana" pitchFamily="34" charset="0"/>
              </a:rPr>
              <a:t>Return to Routemap</a:t>
            </a:r>
          </a:p>
        </p:txBody>
      </p:sp>
      <p:pic>
        <p:nvPicPr>
          <p:cNvPr id="4103" name="Picture 5"/>
          <p:cNvPicPr>
            <a:picLocks noChangeAspect="1" noChangeArrowheads="1"/>
          </p:cNvPicPr>
          <p:nvPr userDrawn="1"/>
        </p:nvPicPr>
        <p:blipFill>
          <a:blip r:embed="rId4" cstate="print"/>
          <a:srcRect/>
          <a:stretch>
            <a:fillRect/>
          </a:stretch>
        </p:blipFill>
        <p:spPr bwMode="auto">
          <a:xfrm>
            <a:off x="8802688" y="180975"/>
            <a:ext cx="1685925" cy="5889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065213"/>
            <a:ext cx="10693400" cy="6496050"/>
          </a:xfrm>
          <a:prstGeom prst="rect">
            <a:avLst/>
          </a:prstGeom>
          <a:solidFill>
            <a:srgbClr val="00B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42993" fontAlgn="auto">
              <a:spcBef>
                <a:spcPts val="0"/>
              </a:spcBef>
              <a:spcAft>
                <a:spcPts val="0"/>
              </a:spcAft>
              <a:tabLst>
                <a:tab pos="2959100" algn="l"/>
              </a:tabLst>
              <a:defRPr/>
            </a:pPr>
            <a:endParaRPr lang="en-GB" dirty="0"/>
          </a:p>
        </p:txBody>
      </p:sp>
      <p:sp>
        <p:nvSpPr>
          <p:cNvPr id="22" name="TextBox 21"/>
          <p:cNvSpPr txBox="1"/>
          <p:nvPr/>
        </p:nvSpPr>
        <p:spPr>
          <a:xfrm>
            <a:off x="9809825" y="7191931"/>
            <a:ext cx="877163" cy="338554"/>
          </a:xfrm>
          <a:prstGeom prst="rect">
            <a:avLst/>
          </a:prstGeom>
          <a:noFill/>
        </p:spPr>
        <p:txBody>
          <a:bodyPr wrap="none">
            <a:spAutoFit/>
          </a:bodyPr>
          <a:lstStyle/>
          <a:p>
            <a:pPr defTabSz="1042993" fontAlgn="auto">
              <a:spcBef>
                <a:spcPts val="0"/>
              </a:spcBef>
              <a:spcAft>
                <a:spcPts val="0"/>
              </a:spcAft>
              <a:defRPr/>
            </a:pPr>
            <a:r>
              <a:rPr lang="en-GB" sz="1600" b="1" dirty="0">
                <a:solidFill>
                  <a:srgbClr val="00B050">
                    <a:alpha val="25000"/>
                  </a:srgbClr>
                </a:solidFill>
                <a:latin typeface="Verdana" pitchFamily="34" charset="0"/>
              </a:rPr>
              <a:t>Unit 1</a:t>
            </a:r>
          </a:p>
        </p:txBody>
      </p:sp>
      <p:sp>
        <p:nvSpPr>
          <p:cNvPr id="5" name="Rounded Rectangle 4">
            <a:hlinkClick r:id="rId3" action="ppaction://hlinksldjump"/>
          </p:cNvPr>
          <p:cNvSpPr/>
          <p:nvPr/>
        </p:nvSpPr>
        <p:spPr>
          <a:xfrm>
            <a:off x="540690" y="7108721"/>
            <a:ext cx="2143140" cy="285752"/>
          </a:xfrm>
          <a:prstGeom prst="roundRect">
            <a:avLst/>
          </a:prstGeom>
          <a:solidFill>
            <a:srgbClr val="00B050"/>
          </a:solidFill>
          <a:ln/>
        </p:spPr>
        <p:style>
          <a:lnRef idx="0">
            <a:schemeClr val="accent3"/>
          </a:lnRef>
          <a:fillRef idx="3">
            <a:schemeClr val="accent3"/>
          </a:fillRef>
          <a:effectRef idx="3">
            <a:schemeClr val="accent3"/>
          </a:effectRef>
          <a:fontRef idx="minor">
            <a:schemeClr val="lt1"/>
          </a:fontRef>
        </p:style>
        <p:txBody>
          <a:bodyPr anchor="ctr"/>
          <a:lstStyle/>
          <a:p>
            <a:pPr algn="ctr" defTabSz="1042993" fontAlgn="auto">
              <a:spcBef>
                <a:spcPts val="0"/>
              </a:spcBef>
              <a:spcAft>
                <a:spcPts val="0"/>
              </a:spcAft>
              <a:defRPr/>
            </a:pPr>
            <a:r>
              <a:rPr lang="en-GB" sz="1200" b="1" dirty="0">
                <a:effectLst>
                  <a:outerShdw blurRad="50800" dist="38100" dir="2700000" algn="tl" rotWithShape="0">
                    <a:prstClr val="black">
                      <a:alpha val="40000"/>
                    </a:prstClr>
                  </a:outerShdw>
                </a:effectLst>
                <a:latin typeface="Verdana" pitchFamily="34" charset="0"/>
              </a:rPr>
              <a:t>Return to Routemap</a:t>
            </a:r>
          </a:p>
        </p:txBody>
      </p:sp>
      <p:pic>
        <p:nvPicPr>
          <p:cNvPr id="5127" name="Picture 5"/>
          <p:cNvPicPr>
            <a:picLocks noChangeAspect="1" noChangeArrowheads="1"/>
          </p:cNvPicPr>
          <p:nvPr userDrawn="1"/>
        </p:nvPicPr>
        <p:blipFill>
          <a:blip r:embed="rId4" cstate="print"/>
          <a:srcRect/>
          <a:stretch>
            <a:fillRect/>
          </a:stretch>
        </p:blipFill>
        <p:spPr bwMode="auto">
          <a:xfrm>
            <a:off x="8802688" y="180975"/>
            <a:ext cx="1685925" cy="5889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8"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065213"/>
            <a:ext cx="10693400" cy="6496050"/>
          </a:xfrm>
          <a:prstGeom prst="rect">
            <a:avLst/>
          </a:prstGeom>
          <a:solidFill>
            <a:srgbClr val="3B5AF7">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42993" fontAlgn="auto">
              <a:spcBef>
                <a:spcPts val="0"/>
              </a:spcBef>
              <a:spcAft>
                <a:spcPts val="0"/>
              </a:spcAft>
              <a:tabLst>
                <a:tab pos="2959100" algn="l"/>
              </a:tabLst>
              <a:defRPr/>
            </a:pPr>
            <a:endParaRPr lang="en-GB" dirty="0"/>
          </a:p>
        </p:txBody>
      </p:sp>
      <p:sp>
        <p:nvSpPr>
          <p:cNvPr id="5" name="Rounded Rectangle 4">
            <a:hlinkClick r:id="rId3" action="ppaction://hlinksldjump"/>
          </p:cNvPr>
          <p:cNvSpPr/>
          <p:nvPr/>
        </p:nvSpPr>
        <p:spPr>
          <a:xfrm>
            <a:off x="540690" y="7108721"/>
            <a:ext cx="2143140" cy="285752"/>
          </a:xfrm>
          <a:prstGeom prst="roundRect">
            <a:avLst/>
          </a:prstGeom>
          <a:solidFill>
            <a:srgbClr val="3B5AF7"/>
          </a:solidFill>
          <a:ln/>
        </p:spPr>
        <p:style>
          <a:lnRef idx="0">
            <a:schemeClr val="accent1"/>
          </a:lnRef>
          <a:fillRef idx="3">
            <a:schemeClr val="accent1"/>
          </a:fillRef>
          <a:effectRef idx="3">
            <a:schemeClr val="accent1"/>
          </a:effectRef>
          <a:fontRef idx="minor">
            <a:schemeClr val="lt1"/>
          </a:fontRef>
        </p:style>
        <p:txBody>
          <a:bodyPr anchor="ctr"/>
          <a:lstStyle/>
          <a:p>
            <a:pPr algn="ctr" defTabSz="1042993" fontAlgn="auto">
              <a:spcBef>
                <a:spcPts val="0"/>
              </a:spcBef>
              <a:spcAft>
                <a:spcPts val="0"/>
              </a:spcAft>
              <a:defRPr/>
            </a:pPr>
            <a:r>
              <a:rPr lang="en-GB" sz="1200" b="1" dirty="0">
                <a:effectLst>
                  <a:outerShdw blurRad="50800" dist="38100" dir="2700000" algn="tl" rotWithShape="0">
                    <a:prstClr val="black">
                      <a:alpha val="40000"/>
                    </a:prstClr>
                  </a:outerShdw>
                </a:effectLst>
                <a:latin typeface="Verdana" pitchFamily="34" charset="0"/>
              </a:rPr>
              <a:t>Return to Routemap</a:t>
            </a:r>
          </a:p>
        </p:txBody>
      </p:sp>
      <p:pic>
        <p:nvPicPr>
          <p:cNvPr id="6150" name="Picture 5"/>
          <p:cNvPicPr>
            <a:picLocks noChangeAspect="1" noChangeArrowheads="1"/>
          </p:cNvPicPr>
          <p:nvPr userDrawn="1"/>
        </p:nvPicPr>
        <p:blipFill>
          <a:blip r:embed="rId4" cstate="print"/>
          <a:srcRect/>
          <a:stretch>
            <a:fillRect/>
          </a:stretch>
        </p:blipFill>
        <p:spPr bwMode="auto">
          <a:xfrm>
            <a:off x="8802688" y="180975"/>
            <a:ext cx="1685925" cy="5889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9"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aqamaths.aqa.org.uk/index.php?CurrMenu=756"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allaboutmaths.aqa.org.uk/index.asp?CurrMenu=182" TargetMode="External"/><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6.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9.xml"/><Relationship Id="rId18" Type="http://schemas.openxmlformats.org/officeDocument/2006/relationships/slide" Target="slide21.xml"/><Relationship Id="rId26" Type="http://schemas.openxmlformats.org/officeDocument/2006/relationships/slide" Target="slide26.xml"/><Relationship Id="rId3" Type="http://schemas.openxmlformats.org/officeDocument/2006/relationships/slide" Target="slide5.xml"/><Relationship Id="rId21" Type="http://schemas.openxmlformats.org/officeDocument/2006/relationships/slide" Target="slide27.xml"/><Relationship Id="rId7" Type="http://schemas.openxmlformats.org/officeDocument/2006/relationships/slide" Target="slide16.xml"/><Relationship Id="rId12" Type="http://schemas.openxmlformats.org/officeDocument/2006/relationships/slide" Target="slide13.xml"/><Relationship Id="rId17" Type="http://schemas.openxmlformats.org/officeDocument/2006/relationships/slide" Target="slide18.xml"/><Relationship Id="rId25" Type="http://schemas.openxmlformats.org/officeDocument/2006/relationships/slide" Target="slide29.xml"/><Relationship Id="rId2" Type="http://schemas.openxmlformats.org/officeDocument/2006/relationships/slide" Target="slide11.xml"/><Relationship Id="rId16" Type="http://schemas.openxmlformats.org/officeDocument/2006/relationships/slide" Target="slide15.xml"/><Relationship Id="rId20" Type="http://schemas.openxmlformats.org/officeDocument/2006/relationships/slide" Target="slide23.xml"/><Relationship Id="rId1" Type="http://schemas.openxmlformats.org/officeDocument/2006/relationships/slideLayout" Target="../slideLayouts/slideLayout1.xml"/><Relationship Id="rId6" Type="http://schemas.openxmlformats.org/officeDocument/2006/relationships/slide" Target="slide12.xml"/><Relationship Id="rId11" Type="http://schemas.openxmlformats.org/officeDocument/2006/relationships/slide" Target="slide25.xml"/><Relationship Id="rId24" Type="http://schemas.openxmlformats.org/officeDocument/2006/relationships/slide" Target="slide10.xml"/><Relationship Id="rId5" Type="http://schemas.openxmlformats.org/officeDocument/2006/relationships/slide" Target="slide6.xml"/><Relationship Id="rId15" Type="http://schemas.openxmlformats.org/officeDocument/2006/relationships/slide" Target="slide8.xml"/><Relationship Id="rId23" Type="http://schemas.openxmlformats.org/officeDocument/2006/relationships/slide" Target="slide19.xml"/><Relationship Id="rId10" Type="http://schemas.openxmlformats.org/officeDocument/2006/relationships/slide" Target="slide14.xml"/><Relationship Id="rId19" Type="http://schemas.openxmlformats.org/officeDocument/2006/relationships/slide" Target="slide20.xml"/><Relationship Id="rId4" Type="http://schemas.openxmlformats.org/officeDocument/2006/relationships/slide" Target="slide17.xml"/><Relationship Id="rId9" Type="http://schemas.openxmlformats.org/officeDocument/2006/relationships/slide" Target="slide28.xml"/><Relationship Id="rId14" Type="http://schemas.openxmlformats.org/officeDocument/2006/relationships/slide" Target="slide7.xml"/><Relationship Id="rId22" Type="http://schemas.openxmlformats.org/officeDocument/2006/relationships/slide" Target="slide24.xml"/><Relationship Id="rId27" Type="http://schemas.openxmlformats.org/officeDocument/2006/relationships/slide" Target="slide30.xml"/></Relationships>
</file>

<file path=ppt/slides/_rels/slide2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hyperlink" Target="http://aqamaths.aqa.org.uk/697"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slide" Target="slide36.xml"/><Relationship Id="rId13" Type="http://schemas.openxmlformats.org/officeDocument/2006/relationships/slide" Target="slide50.xml"/><Relationship Id="rId18" Type="http://schemas.openxmlformats.org/officeDocument/2006/relationships/slide" Target="slide51.xml"/><Relationship Id="rId3" Type="http://schemas.openxmlformats.org/officeDocument/2006/relationships/slide" Target="slide37.xml"/><Relationship Id="rId21" Type="http://schemas.openxmlformats.org/officeDocument/2006/relationships/slide" Target="slide53.xml"/><Relationship Id="rId7" Type="http://schemas.openxmlformats.org/officeDocument/2006/relationships/slide" Target="slide33.xml"/><Relationship Id="rId12" Type="http://schemas.openxmlformats.org/officeDocument/2006/relationships/slide" Target="slide47.xml"/><Relationship Id="rId17" Type="http://schemas.openxmlformats.org/officeDocument/2006/relationships/slide" Target="slide45.xml"/><Relationship Id="rId25" Type="http://schemas.openxmlformats.org/officeDocument/2006/relationships/slide" Target="slide2.xml"/><Relationship Id="rId2" Type="http://schemas.openxmlformats.org/officeDocument/2006/relationships/slide" Target="slide4.xml"/><Relationship Id="rId16" Type="http://schemas.openxmlformats.org/officeDocument/2006/relationships/slide" Target="slide40.xml"/><Relationship Id="rId20" Type="http://schemas.openxmlformats.org/officeDocument/2006/relationships/slide" Target="slide41.xml"/><Relationship Id="rId1" Type="http://schemas.openxmlformats.org/officeDocument/2006/relationships/slideLayout" Target="../slideLayouts/slideLayout1.xml"/><Relationship Id="rId6" Type="http://schemas.openxmlformats.org/officeDocument/2006/relationships/slide" Target="slide34.xml"/><Relationship Id="rId11" Type="http://schemas.openxmlformats.org/officeDocument/2006/relationships/slide" Target="slide43.xml"/><Relationship Id="rId24" Type="http://schemas.openxmlformats.org/officeDocument/2006/relationships/slide" Target="slide42.xml"/><Relationship Id="rId5" Type="http://schemas.openxmlformats.org/officeDocument/2006/relationships/slide" Target="slide31.xml"/><Relationship Id="rId15" Type="http://schemas.openxmlformats.org/officeDocument/2006/relationships/slide" Target="slide46.xml"/><Relationship Id="rId23" Type="http://schemas.openxmlformats.org/officeDocument/2006/relationships/slide" Target="slide48.xml"/><Relationship Id="rId10" Type="http://schemas.openxmlformats.org/officeDocument/2006/relationships/slide" Target="slide38.xml"/><Relationship Id="rId19" Type="http://schemas.openxmlformats.org/officeDocument/2006/relationships/slide" Target="slide49.xml"/><Relationship Id="rId4" Type="http://schemas.openxmlformats.org/officeDocument/2006/relationships/slide" Target="slide39.xml"/><Relationship Id="rId9" Type="http://schemas.openxmlformats.org/officeDocument/2006/relationships/slide" Target="slide32.xml"/><Relationship Id="rId14" Type="http://schemas.openxmlformats.org/officeDocument/2006/relationships/slide" Target="slide44.xml"/><Relationship Id="rId22" Type="http://schemas.openxmlformats.org/officeDocument/2006/relationships/slide" Target="slide52.xml"/></Relationships>
</file>

<file path=ppt/slides/_rels/slide30.xml.rels><?xml version="1.0" encoding="UTF-8" standalone="yes"?>
<Relationships xmlns="http://schemas.openxmlformats.org/package/2006/relationships"><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slide" Target="slide3.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Layout" Target="../diagrams/layout3.xml"/><Relationship Id="rId7" Type="http://schemas.openxmlformats.org/officeDocument/2006/relationships/slide" Target="slide17.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allaboutmaths.aqa.org.uk/index.asp?CurrMenu=182" TargetMode="External"/><Relationship Id="rId2" Type="http://schemas.openxmlformats.org/officeDocument/2006/relationships/image" Target="../media/image10.png"/><Relationship Id="rId1" Type="http://schemas.openxmlformats.org/officeDocument/2006/relationships/slideLayout" Target="../slideLayouts/slideLayout9.xml"/><Relationship Id="rId4" Type="http://schemas.openxmlformats.org/officeDocument/2006/relationships/slide" Target="slide3.xml"/></Relationships>
</file>

<file path=ppt/slides/_rels/slide39.xml.rels><?xml version="1.0" encoding="UTF-8" standalone="yes"?>
<Relationships xmlns="http://schemas.openxmlformats.org/package/2006/relationships"><Relationship Id="rId3" Type="http://schemas.openxmlformats.org/officeDocument/2006/relationships/hyperlink" Target="http://allaboutmaths.aqa.org.uk/index.asp?CurrMenu=182" TargetMode="External"/><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8" Type="http://schemas.openxmlformats.org/officeDocument/2006/relationships/slide" Target="slide56.xml"/><Relationship Id="rId13" Type="http://schemas.openxmlformats.org/officeDocument/2006/relationships/slide" Target="slide68.xml"/><Relationship Id="rId3" Type="http://schemas.openxmlformats.org/officeDocument/2006/relationships/slide" Target="slide65.xml"/><Relationship Id="rId7" Type="http://schemas.openxmlformats.org/officeDocument/2006/relationships/slide" Target="slide55.xml"/><Relationship Id="rId12" Type="http://schemas.openxmlformats.org/officeDocument/2006/relationships/slide" Target="slide62.xml"/><Relationship Id="rId17" Type="http://schemas.openxmlformats.org/officeDocument/2006/relationships/slide" Target="slide63.xml"/><Relationship Id="rId2" Type="http://schemas.openxmlformats.org/officeDocument/2006/relationships/slide" Target="slide2.xml"/><Relationship Id="rId16" Type="http://schemas.openxmlformats.org/officeDocument/2006/relationships/slide" Target="slide67.xml"/><Relationship Id="rId1" Type="http://schemas.openxmlformats.org/officeDocument/2006/relationships/slideLayout" Target="../slideLayouts/slideLayout1.xml"/><Relationship Id="rId6" Type="http://schemas.openxmlformats.org/officeDocument/2006/relationships/slide" Target="slide59.xml"/><Relationship Id="rId11" Type="http://schemas.openxmlformats.org/officeDocument/2006/relationships/slide" Target="slide60.xml"/><Relationship Id="rId5" Type="http://schemas.openxmlformats.org/officeDocument/2006/relationships/slide" Target="slide58.xml"/><Relationship Id="rId15" Type="http://schemas.openxmlformats.org/officeDocument/2006/relationships/slide" Target="slide57.xml"/><Relationship Id="rId10" Type="http://schemas.openxmlformats.org/officeDocument/2006/relationships/slide" Target="slide61.xml"/><Relationship Id="rId4" Type="http://schemas.openxmlformats.org/officeDocument/2006/relationships/slide" Target="slide64.xml"/><Relationship Id="rId9" Type="http://schemas.openxmlformats.org/officeDocument/2006/relationships/slide" Target="slide66.xml"/><Relationship Id="rId14" Type="http://schemas.openxmlformats.org/officeDocument/2006/relationships/slide" Target="slide54.xml"/></Relationships>
</file>

<file path=ppt/slides/_rels/slide4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 Id="rId4" Type="http://schemas.openxmlformats.org/officeDocument/2006/relationships/hyperlink" Target="http://aqamaths.aqa.org.uk/704"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4.xml"/><Relationship Id="rId1" Type="http://schemas.openxmlformats.org/officeDocument/2006/relationships/slideLayout" Target="../slideLayouts/slideLayout9.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hyperlink" Target="http://allaboutmaths.aqa.org.uk/index.asp?CurrMenu=182" TargetMode="External"/><Relationship Id="rId2" Type="http://schemas.openxmlformats.org/officeDocument/2006/relationships/image" Target="../media/image13.png"/><Relationship Id="rId1" Type="http://schemas.openxmlformats.org/officeDocument/2006/relationships/slideLayout" Target="../slideLayouts/slideLayout9.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4.png"/><Relationship Id="rId1" Type="http://schemas.openxmlformats.org/officeDocument/2006/relationships/slideLayout" Target="../slideLayouts/slideLayout9.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 Id="rId4" Type="http://schemas.openxmlformats.org/officeDocument/2006/relationships/slide" Target="slide3.xml"/></Relationships>
</file>

<file path=ppt/slides/_rels/slide4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 Id="rId5" Type="http://schemas.openxmlformats.org/officeDocument/2006/relationships/hyperlink" Target="http://aqamaths.aqa.org.uk/713" TargetMode="Externa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hyperlink" Target="http://allaboutmaths.aqa.org.uk/index.asp?CurrMenu=182" TargetMode="External"/><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slide" Target="slide3.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12.xml"/><Relationship Id="rId1" Type="http://schemas.openxmlformats.org/officeDocument/2006/relationships/slideLayout" Target="../slideLayouts/slideLayout9.xml"/><Relationship Id="rId5" Type="http://schemas.openxmlformats.org/officeDocument/2006/relationships/hyperlink" Target="http://aqamaths.aqa.org.uk/738" TargetMode="External"/><Relationship Id="rId4" Type="http://schemas.openxmlformats.org/officeDocument/2006/relationships/slide" Target="slide3.xml"/></Relationships>
</file>

<file path=ppt/slides/_rels/slide54.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allaboutmaths.aqa.org.uk/index.asp?CurrMenu=182" TargetMode="External"/><Relationship Id="rId2" Type="http://schemas.openxmlformats.org/officeDocument/2006/relationships/image" Target="../media/image150.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hyperlink" Target="http://aqamaths.aqa.org.uk/635" TargetMode="Externa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6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4.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hyperlink" Target="http://aqamaths.aqa.org.uk/640" TargetMode="External"/><Relationship Id="rId2" Type="http://schemas.openxmlformats.org/officeDocument/2006/relationships/slide" Target="slide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hyperlink" Target="http://allaboutmaths.aqa.org.uk/index.asp?CurrMenu=182"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allaboutmaths.aqa.org.uk/index.asp?CurrMenu=182" TargetMode="External"/><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a:hlinkClick r:id="" action="ppaction://hlinkshowjump?jump=nextslide"/>
          </p:cNvPr>
          <p:cNvSpPr/>
          <p:nvPr/>
        </p:nvSpPr>
        <p:spPr>
          <a:xfrm>
            <a:off x="8132763" y="7164388"/>
            <a:ext cx="1535112" cy="39687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6" name="Rectangle 5"/>
          <p:cNvSpPr/>
          <p:nvPr/>
        </p:nvSpPr>
        <p:spPr>
          <a:xfrm>
            <a:off x="522164" y="2988543"/>
            <a:ext cx="9289032" cy="2088232"/>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8" name="Rectangle 7"/>
          <p:cNvSpPr/>
          <p:nvPr/>
        </p:nvSpPr>
        <p:spPr>
          <a:xfrm>
            <a:off x="954212" y="2916535"/>
            <a:ext cx="1368152" cy="792088"/>
          </a:xfrm>
          <a:prstGeom prst="rect">
            <a:avLst/>
          </a:prstGeom>
          <a:solidFill>
            <a:srgbClr val="0070C0"/>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9" name="TextBox 8"/>
          <p:cNvSpPr txBox="1"/>
          <p:nvPr/>
        </p:nvSpPr>
        <p:spPr>
          <a:xfrm>
            <a:off x="954212" y="3780631"/>
            <a:ext cx="1368152" cy="415498"/>
          </a:xfrm>
          <a:prstGeom prst="rect">
            <a:avLst/>
          </a:prstGeom>
          <a:noFill/>
        </p:spPr>
        <p:txBody>
          <a:bodyPr wrap="square" rtlCol="0">
            <a:spAutoFit/>
          </a:bodyPr>
          <a:lstStyle/>
          <a:p>
            <a:r>
              <a:rPr lang="en-GB" dirty="0" smtClean="0"/>
              <a:t>Number</a:t>
            </a:r>
            <a:endParaRPr lang="en-US" dirty="0"/>
          </a:p>
        </p:txBody>
      </p:sp>
      <p:sp>
        <p:nvSpPr>
          <p:cNvPr id="10" name="Rectangle 9"/>
          <p:cNvSpPr/>
          <p:nvPr/>
        </p:nvSpPr>
        <p:spPr>
          <a:xfrm>
            <a:off x="7794972" y="4860751"/>
            <a:ext cx="1368152" cy="792088"/>
          </a:xfrm>
          <a:prstGeom prst="rect">
            <a:avLst/>
          </a:prstGeom>
          <a:solidFill>
            <a:srgbClr val="FFC000"/>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11" name="Rectangle 10"/>
          <p:cNvSpPr/>
          <p:nvPr/>
        </p:nvSpPr>
        <p:spPr>
          <a:xfrm>
            <a:off x="4410596" y="4860751"/>
            <a:ext cx="1368152" cy="792088"/>
          </a:xfrm>
          <a:prstGeom prst="rect">
            <a:avLst/>
          </a:prstGeom>
          <a:solidFill>
            <a:schemeClr val="accent5">
              <a:lumMod val="60000"/>
              <a:lumOff val="40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12" name="Rectangle 11"/>
          <p:cNvSpPr/>
          <p:nvPr/>
        </p:nvSpPr>
        <p:spPr>
          <a:xfrm>
            <a:off x="7794972" y="2844527"/>
            <a:ext cx="1368152" cy="792088"/>
          </a:xfrm>
          <a:prstGeom prst="rect">
            <a:avLst/>
          </a:prstGeom>
          <a:solidFill>
            <a:schemeClr val="accent2">
              <a:lumMod val="60000"/>
              <a:lumOff val="40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13" name="Rectangle 12"/>
          <p:cNvSpPr/>
          <p:nvPr/>
        </p:nvSpPr>
        <p:spPr>
          <a:xfrm>
            <a:off x="4338588" y="2844527"/>
            <a:ext cx="1368152" cy="792088"/>
          </a:xfrm>
          <a:prstGeom prst="rect">
            <a:avLst/>
          </a:prstGeom>
          <a:solidFill>
            <a:srgbClr val="FF0000"/>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14" name="Rectangle 13"/>
          <p:cNvSpPr/>
          <p:nvPr/>
        </p:nvSpPr>
        <p:spPr>
          <a:xfrm>
            <a:off x="882204" y="4860751"/>
            <a:ext cx="1368152" cy="792088"/>
          </a:xfrm>
          <a:prstGeom prst="rect">
            <a:avLst/>
          </a:prstGeom>
          <a:solidFill>
            <a:srgbClr val="00B050"/>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15" name="TextBox 14"/>
          <p:cNvSpPr txBox="1"/>
          <p:nvPr/>
        </p:nvSpPr>
        <p:spPr>
          <a:xfrm>
            <a:off x="4338588" y="3780631"/>
            <a:ext cx="1800200" cy="415498"/>
          </a:xfrm>
          <a:prstGeom prst="rect">
            <a:avLst/>
          </a:prstGeom>
          <a:noFill/>
        </p:spPr>
        <p:txBody>
          <a:bodyPr wrap="square" rtlCol="0">
            <a:spAutoFit/>
          </a:bodyPr>
          <a:lstStyle/>
          <a:p>
            <a:r>
              <a:rPr lang="en-GB" dirty="0" smtClean="0"/>
              <a:t>Algebra</a:t>
            </a:r>
            <a:endParaRPr lang="en-US" dirty="0"/>
          </a:p>
        </p:txBody>
      </p:sp>
      <p:sp>
        <p:nvSpPr>
          <p:cNvPr id="16" name="TextBox 15"/>
          <p:cNvSpPr txBox="1"/>
          <p:nvPr/>
        </p:nvSpPr>
        <p:spPr>
          <a:xfrm>
            <a:off x="7722964" y="5940871"/>
            <a:ext cx="1800200" cy="415498"/>
          </a:xfrm>
          <a:prstGeom prst="rect">
            <a:avLst/>
          </a:prstGeom>
          <a:noFill/>
        </p:spPr>
        <p:txBody>
          <a:bodyPr wrap="square" rtlCol="0">
            <a:spAutoFit/>
          </a:bodyPr>
          <a:lstStyle/>
          <a:p>
            <a:r>
              <a:rPr lang="en-GB" dirty="0" smtClean="0"/>
              <a:t>Statistics</a:t>
            </a:r>
            <a:endParaRPr lang="en-US" dirty="0"/>
          </a:p>
        </p:txBody>
      </p:sp>
      <p:sp>
        <p:nvSpPr>
          <p:cNvPr id="17" name="TextBox 16"/>
          <p:cNvSpPr txBox="1"/>
          <p:nvPr/>
        </p:nvSpPr>
        <p:spPr>
          <a:xfrm>
            <a:off x="7290916" y="3780631"/>
            <a:ext cx="2592288" cy="738664"/>
          </a:xfrm>
          <a:prstGeom prst="rect">
            <a:avLst/>
          </a:prstGeom>
          <a:noFill/>
        </p:spPr>
        <p:txBody>
          <a:bodyPr wrap="square" rtlCol="0">
            <a:spAutoFit/>
          </a:bodyPr>
          <a:lstStyle/>
          <a:p>
            <a:r>
              <a:rPr lang="en-GB" dirty="0" smtClean="0"/>
              <a:t>Ratio, proportion and rates of change</a:t>
            </a:r>
            <a:endParaRPr lang="en-US" dirty="0"/>
          </a:p>
        </p:txBody>
      </p:sp>
      <p:sp>
        <p:nvSpPr>
          <p:cNvPr id="18" name="TextBox 17"/>
          <p:cNvSpPr txBox="1"/>
          <p:nvPr/>
        </p:nvSpPr>
        <p:spPr>
          <a:xfrm>
            <a:off x="666180" y="5940871"/>
            <a:ext cx="2016224" cy="738664"/>
          </a:xfrm>
          <a:prstGeom prst="rect">
            <a:avLst/>
          </a:prstGeom>
          <a:noFill/>
        </p:spPr>
        <p:txBody>
          <a:bodyPr wrap="square" rtlCol="0">
            <a:spAutoFit/>
          </a:bodyPr>
          <a:lstStyle/>
          <a:p>
            <a:r>
              <a:rPr lang="en-GB" dirty="0" smtClean="0"/>
              <a:t>Geometry and Measures</a:t>
            </a:r>
            <a:endParaRPr lang="en-US" dirty="0"/>
          </a:p>
        </p:txBody>
      </p:sp>
      <p:sp>
        <p:nvSpPr>
          <p:cNvPr id="19" name="TextBox 18"/>
          <p:cNvSpPr txBox="1"/>
          <p:nvPr/>
        </p:nvSpPr>
        <p:spPr>
          <a:xfrm>
            <a:off x="4338588" y="6084887"/>
            <a:ext cx="1800200" cy="415498"/>
          </a:xfrm>
          <a:prstGeom prst="rect">
            <a:avLst/>
          </a:prstGeom>
          <a:noFill/>
        </p:spPr>
        <p:txBody>
          <a:bodyPr wrap="square" rtlCol="0">
            <a:spAutoFit/>
          </a:bodyPr>
          <a:lstStyle/>
          <a:p>
            <a:r>
              <a:rPr lang="en-GB" dirty="0" smtClean="0"/>
              <a:t>Probability</a:t>
            </a:r>
            <a:endParaRPr lang="en-US" dirty="0"/>
          </a:p>
        </p:txBody>
      </p:sp>
      <p:sp>
        <p:nvSpPr>
          <p:cNvPr id="20" name="Rectangle 19"/>
          <p:cNvSpPr/>
          <p:nvPr/>
        </p:nvSpPr>
        <p:spPr>
          <a:xfrm>
            <a:off x="306140" y="468263"/>
            <a:ext cx="6264696" cy="720080"/>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104299" bIns="52150" rtlCol="0" anchor="t" anchorCtr="0"/>
          <a:lstStyle/>
          <a:p>
            <a:pPr algn="l"/>
            <a:endParaRPr lang="en-US" sz="900" baseline="0" dirty="0" smtClean="0">
              <a:solidFill>
                <a:schemeClr val="bg1"/>
              </a:solidFill>
              <a:latin typeface="Verdana" pitchFamily="34" charset="0"/>
            </a:endParaRPr>
          </a:p>
        </p:txBody>
      </p:sp>
      <p:sp>
        <p:nvSpPr>
          <p:cNvPr id="21" name="TextBox 20"/>
          <p:cNvSpPr txBox="1"/>
          <p:nvPr/>
        </p:nvSpPr>
        <p:spPr>
          <a:xfrm>
            <a:off x="594172" y="540271"/>
            <a:ext cx="6768752" cy="738664"/>
          </a:xfrm>
          <a:prstGeom prst="rect">
            <a:avLst/>
          </a:prstGeom>
          <a:noFill/>
        </p:spPr>
        <p:txBody>
          <a:bodyPr wrap="square" rtlCol="0">
            <a:spAutoFit/>
          </a:bodyPr>
          <a:lstStyle/>
          <a:p>
            <a:r>
              <a:rPr lang="en-GB" dirty="0"/>
              <a:t>G</a:t>
            </a:r>
            <a:r>
              <a:rPr lang="en-GB" dirty="0" smtClean="0"/>
              <a:t>CSE Mathematics  3 year Foundation Tier Routemap (2015 specification)</a:t>
            </a:r>
            <a:endParaRPr lang="en-US" dirty="0"/>
          </a:p>
        </p:txBody>
      </p:sp>
      <p:sp>
        <p:nvSpPr>
          <p:cNvPr id="3" name="TextBox 2"/>
          <p:cNvSpPr txBox="1"/>
          <p:nvPr/>
        </p:nvSpPr>
        <p:spPr>
          <a:xfrm>
            <a:off x="666180" y="1332359"/>
            <a:ext cx="6948772" cy="1384995"/>
          </a:xfrm>
          <a:prstGeom prst="rect">
            <a:avLst/>
          </a:prstGeom>
          <a:noFill/>
        </p:spPr>
        <p:txBody>
          <a:bodyPr wrap="square" rtlCol="0">
            <a:spAutoFit/>
          </a:bodyPr>
          <a:lstStyle/>
          <a:p>
            <a:r>
              <a:rPr lang="en-GB" dirty="0" smtClean="0">
                <a:solidFill>
                  <a:srgbClr val="00B050"/>
                </a:solidFill>
              </a:rPr>
              <a:t>This Route Map already links to some supporting resources on AQA All About Maths. Further resources will be published along the following</a:t>
            </a:r>
            <a:r>
              <a:rPr lang="en-GB" dirty="0">
                <a:solidFill>
                  <a:srgbClr val="00B050"/>
                </a:solidFill>
              </a:rPr>
              <a:t> </a:t>
            </a:r>
            <a:r>
              <a:rPr lang="en-GB" dirty="0" smtClean="0">
                <a:solidFill>
                  <a:srgbClr val="3B5AF7"/>
                </a:solidFill>
                <a:hlinkClick r:id="rId2"/>
              </a:rPr>
              <a:t>timeline</a:t>
            </a:r>
            <a:endParaRPr lang="en-GB" dirty="0" smtClean="0">
              <a:solidFill>
                <a:srgbClr val="00B050"/>
              </a:solidFill>
            </a:endParaRPr>
          </a:p>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110237389"/>
              </p:ext>
            </p:extLst>
          </p:nvPr>
        </p:nvGraphicFramePr>
        <p:xfrm>
          <a:off x="609035" y="1620391"/>
          <a:ext cx="9130152" cy="4896544"/>
        </p:xfrm>
        <a:graphic>
          <a:graphicData uri="http://schemas.openxmlformats.org/drawingml/2006/table">
            <a:tbl>
              <a:tblPr firstRow="1" bandRow="1">
                <a:tableStyleId>{073A0DAA-6AF3-43AB-8588-CEC1D06C72B9}</a:tableStyleId>
              </a:tblPr>
              <a:tblGrid>
                <a:gridCol w="574402"/>
                <a:gridCol w="4277875"/>
                <a:gridCol w="4277875"/>
              </a:tblGrid>
              <a:tr h="541326">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mj-lt"/>
                          <a:cs typeface="Arial" pitchFamily="34" charset="0"/>
                        </a:rPr>
                        <a:t>Specification notes:</a:t>
                      </a:r>
                      <a:endParaRPr lang="en-GB" sz="1600" b="0" dirty="0">
                        <a:effectLst>
                          <a:outerShdw blurRad="38100" dist="38100" dir="2700000" algn="tl">
                            <a:srgbClr val="000000">
                              <a:alpha val="43137"/>
                            </a:srgbClr>
                          </a:outerShdw>
                        </a:effectLst>
                        <a:latin typeface="+mj-lt"/>
                        <a:cs typeface="Arial" pitchFamily="34" charset="0"/>
                      </a:endParaRPr>
                    </a:p>
                  </a:txBody>
                  <a:tcPr marT="45729" marB="45729" anchor="ctr"/>
                </a:tc>
              </a:tr>
              <a:tr h="2177609">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177609">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1</a:t>
            </a:r>
            <a:endParaRPr lang="en-GB" sz="1800" b="1" dirty="0">
              <a:latin typeface="Verdana"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79898931"/>
              </p:ext>
            </p:extLst>
          </p:nvPr>
        </p:nvGraphicFramePr>
        <p:xfrm>
          <a:off x="488950" y="1404367"/>
          <a:ext cx="9466262" cy="4968553"/>
        </p:xfrm>
        <a:graphic>
          <a:graphicData uri="http://schemas.openxmlformats.org/drawingml/2006/table">
            <a:tbl>
              <a:tblPr firstRow="1" bandRow="1">
                <a:tableStyleId>{073A0DAA-6AF3-43AB-8588-CEC1D06C72B9}</a:tableStyleId>
              </a:tblPr>
              <a:tblGrid>
                <a:gridCol w="432000"/>
                <a:gridCol w="6009926"/>
                <a:gridCol w="3024336"/>
              </a:tblGrid>
              <a:tr h="411741">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9" marB="4571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9" marB="4571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9" marB="45719" anchor="ctr"/>
                </a:tc>
              </a:tr>
              <a:tr h="815190">
                <a:tc>
                  <a:txBody>
                    <a:bodyPr/>
                    <a:lstStyle/>
                    <a:p>
                      <a:pPr algn="ctr">
                        <a:lnSpc>
                          <a:spcPct val="150000"/>
                        </a:lnSpc>
                        <a:buFont typeface="Wingdings" pitchFamily="2" charset="2"/>
                        <a:buNone/>
                      </a:pPr>
                      <a:r>
                        <a:rPr lang="en-GB" sz="1800" b="0" dirty="0" smtClean="0">
                          <a:latin typeface="Arial" pitchFamily="34" charset="0"/>
                          <a:cs typeface="Arial" pitchFamily="34" charset="0"/>
                        </a:rPr>
                        <a:t>N1</a:t>
                      </a:r>
                    </a:p>
                  </a:txBody>
                  <a:tcPr marT="45719" marB="45719"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Order</a:t>
                      </a:r>
                      <a:r>
                        <a:rPr lang="en-GB" sz="1100" b="0" baseline="0" dirty="0" smtClean="0">
                          <a:latin typeface="Arial" pitchFamily="34" charset="0"/>
                          <a:cs typeface="Arial" pitchFamily="34" charset="0"/>
                        </a:rPr>
                        <a:t>  positive and negative fractions</a:t>
                      </a: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9" marB="45719"/>
                </a:tc>
                <a:tc>
                  <a:txBody>
                    <a:bodyPr/>
                    <a:lstStyle/>
                    <a:p>
                      <a:pPr>
                        <a:lnSpc>
                          <a:spcPct val="150000"/>
                        </a:lnSpc>
                        <a:buFont typeface="Wingdings" pitchFamily="2" charset="2"/>
                        <a:buChar char="Ø"/>
                      </a:pPr>
                      <a:endParaRPr lang="en-GB" sz="1100" b="0" baseline="0" dirty="0" smtClean="0">
                        <a:solidFill>
                          <a:schemeClr val="tx1"/>
                        </a:solidFill>
                        <a:latin typeface="Arial" pitchFamily="34" charset="0"/>
                        <a:cs typeface="Arial" pitchFamily="34" charset="0"/>
                      </a:endParaRPr>
                    </a:p>
                  </a:txBody>
                  <a:tcPr marT="45719" marB="45719"/>
                </a:tc>
              </a:tr>
              <a:tr h="1929550">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N2</a:t>
                      </a:r>
                    </a:p>
                  </a:txBody>
                  <a:tcPr marT="45719" marB="45719" vert="vert" anchor="ctr">
                    <a:solidFill>
                      <a:srgbClr val="3B5AF7"/>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Apply the four operations, including formal written methods, to simple fractions (proper and improper) and mixed numbers  - both positive and negative</a:t>
                      </a:r>
                    </a:p>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19" marB="45719"/>
                </a:tc>
                <a:tc>
                  <a:txBody>
                    <a:bodyPr/>
                    <a:lstStyle/>
                    <a:p>
                      <a:pPr>
                        <a:lnSpc>
                          <a:spcPct val="150000"/>
                        </a:lnSpc>
                        <a:buFont typeface="Wingdings" pitchFamily="2" charset="2"/>
                        <a:buChar char="Ø"/>
                      </a:pPr>
                      <a:endParaRPr lang="en-GB" sz="1100" b="0" baseline="0" dirty="0" smtClean="0">
                        <a:solidFill>
                          <a:schemeClr val="tx1"/>
                        </a:solidFill>
                        <a:latin typeface="Arial" pitchFamily="34" charset="0"/>
                        <a:cs typeface="Arial" pitchFamily="34" charset="0"/>
                      </a:endParaRPr>
                    </a:p>
                  </a:txBody>
                  <a:tcPr marT="45719" marB="45719"/>
                </a:tc>
              </a:tr>
              <a:tr h="1812072">
                <a:tc>
                  <a:txBody>
                    <a:bodyPr/>
                    <a:lstStyle/>
                    <a:p>
                      <a:pPr algn="ctr">
                        <a:lnSpc>
                          <a:spcPct val="150000"/>
                        </a:lnSpc>
                        <a:buFont typeface="Wingdings" pitchFamily="2" charset="2"/>
                        <a:buNone/>
                      </a:pPr>
                      <a:r>
                        <a:rPr lang="en-GB" sz="1800" b="0" dirty="0" smtClean="0">
                          <a:latin typeface="Arial" pitchFamily="34" charset="0"/>
                          <a:cs typeface="Arial" pitchFamily="34" charset="0"/>
                        </a:rPr>
                        <a:t>N8</a:t>
                      </a:r>
                    </a:p>
                  </a:txBody>
                  <a:tcPr marT="45719" marB="45719"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Calculate exactly with fractions</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9" marB="45719"/>
                </a:tc>
                <a:tc>
                  <a:txBody>
                    <a:bodyPr/>
                    <a:lstStyle/>
                    <a:p>
                      <a:pPr>
                        <a:lnSpc>
                          <a:spcPct val="150000"/>
                        </a:lnSpc>
                        <a:buFont typeface="Wingdings" pitchFamily="2" charset="2"/>
                        <a:buChar char="Ø"/>
                      </a:pPr>
                      <a:endParaRPr lang="en-GB" sz="1100" b="0" baseline="0" dirty="0" smtClean="0">
                        <a:solidFill>
                          <a:schemeClr val="tx1"/>
                        </a:solidFill>
                        <a:latin typeface="Arial" pitchFamily="34" charset="0"/>
                        <a:cs typeface="Arial" pitchFamily="34" charset="0"/>
                      </a:endParaRPr>
                    </a:p>
                  </a:txBody>
                  <a:tcPr marT="45719" marB="45719"/>
                </a:tc>
              </a:tr>
            </a:tbl>
          </a:graphicData>
        </a:graphic>
      </p:graphicFrame>
      <p:sp>
        <p:nvSpPr>
          <p:cNvPr id="17424" name="TextBox 3"/>
          <p:cNvSpPr txBox="1">
            <a:spLocks noChangeArrowheads="1"/>
          </p:cNvSpPr>
          <p:nvPr/>
        </p:nvSpPr>
        <p:spPr bwMode="auto">
          <a:xfrm>
            <a:off x="488950" y="431800"/>
            <a:ext cx="2144713" cy="369888"/>
          </a:xfrm>
          <a:prstGeom prst="rect">
            <a:avLst/>
          </a:prstGeom>
          <a:noFill/>
          <a:ln w="9525">
            <a:noFill/>
            <a:miter lim="800000"/>
            <a:headEnd/>
            <a:tailEnd/>
          </a:ln>
        </p:spPr>
        <p:txBody>
          <a:bodyPr wrap="none">
            <a:spAutoFit/>
          </a:bodyPr>
          <a:lstStyle/>
          <a:p>
            <a:r>
              <a:rPr lang="en-GB" sz="1800" b="1" dirty="0">
                <a:latin typeface="Verdana" pitchFamily="34" charset="0"/>
              </a:rPr>
              <a:t>Basic Fractions</a:t>
            </a:r>
          </a:p>
        </p:txBody>
      </p:sp>
      <p:sp>
        <p:nvSpPr>
          <p:cNvPr id="8" name="Rectangle 7">
            <a:hlinkClick r:id="rId2" action="ppaction://hlinksldjump"/>
          </p:cNvPr>
          <p:cNvSpPr/>
          <p:nvPr/>
        </p:nvSpPr>
        <p:spPr>
          <a:xfrm>
            <a:off x="6219825" y="177800"/>
            <a:ext cx="2000250"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70492151"/>
              </p:ext>
            </p:extLst>
          </p:nvPr>
        </p:nvGraphicFramePr>
        <p:xfrm>
          <a:off x="738189" y="1260351"/>
          <a:ext cx="9217023" cy="4700936"/>
        </p:xfrm>
        <a:graphic>
          <a:graphicData uri="http://schemas.openxmlformats.org/drawingml/2006/table">
            <a:tbl>
              <a:tblPr firstRow="1" bandRow="1">
                <a:tableStyleId>{073A0DAA-6AF3-43AB-8588-CEC1D06C72B9}</a:tableStyleId>
              </a:tblPr>
              <a:tblGrid>
                <a:gridCol w="432000"/>
                <a:gridCol w="5184623"/>
                <a:gridCol w="3600400"/>
              </a:tblGrid>
              <a:tr h="34391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r>
              <a:tr h="1579889">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A8</a:t>
                      </a:r>
                    </a:p>
                  </a:txBody>
                  <a:tcPr marT="45704" marB="45704"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  Work with co-ordinates in all four quadrants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04" marB="45704"/>
                </a:tc>
                <a:tc>
                  <a:txBody>
                    <a:bodyPr/>
                    <a:lstStyle/>
                    <a:p>
                      <a:pPr marL="171450" indent="-171450">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04" marB="45704"/>
                </a:tc>
              </a:tr>
              <a:tr h="117254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G11</a:t>
                      </a:r>
                    </a:p>
                  </a:txBody>
                  <a:tcPr marT="45704" marB="45704"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Solve geometrical problems on co-ordinate axes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04" marB="45704"/>
                </a:tc>
                <a:tc>
                  <a:txBody>
                    <a:bodyPr/>
                    <a:lstStyle/>
                    <a:p>
                      <a:pPr marL="171450" indent="-171450">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04" marB="45704"/>
                </a:tc>
              </a:tr>
              <a:tr h="1604592">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A9</a:t>
                      </a:r>
                    </a:p>
                  </a:txBody>
                  <a:tcPr marT="45704" marB="45704"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Plot graphs of equations that correspond to straight line graphs in the co-ordinate plane</a:t>
                      </a:r>
                    </a:p>
                  </a:txBody>
                  <a:tcPr marT="45704" marB="45704"/>
                </a:tc>
                <a:tc>
                  <a:txBody>
                    <a:bodyPr/>
                    <a:lstStyle/>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04" marB="45704"/>
                </a:tc>
              </a:tr>
            </a:tbl>
          </a:graphicData>
        </a:graphic>
      </p:graphicFrame>
      <p:sp>
        <p:nvSpPr>
          <p:cNvPr id="1844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Coordinates and Linear Graphs </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2458934986"/>
                  </p:ext>
                </p:extLst>
              </p:nvPr>
            </p:nvGraphicFramePr>
            <p:xfrm>
              <a:off x="657225" y="1188343"/>
              <a:ext cx="9009955" cy="5616624"/>
            </p:xfrm>
            <a:graphic>
              <a:graphicData uri="http://schemas.openxmlformats.org/drawingml/2006/table">
                <a:tbl>
                  <a:tblPr firstRow="1" bandRow="1">
                    <a:tableStyleId>{073A0DAA-6AF3-43AB-8588-CEC1D06C72B9}</a:tableStyleId>
                  </a:tblPr>
                  <a:tblGrid>
                    <a:gridCol w="432000"/>
                    <a:gridCol w="5985667"/>
                    <a:gridCol w="2592288"/>
                  </a:tblGrid>
                  <a:tr h="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0" marB="45710"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0" marB="45710"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0" marB="45710" anchor="ctr"/>
                    </a:tc>
                  </a:tr>
                  <a:tr h="1824980">
                    <a:tc>
                      <a:txBody>
                        <a:bodyPr/>
                        <a:lstStyle/>
                        <a:p>
                          <a:pPr algn="ctr">
                            <a:lnSpc>
                              <a:spcPct val="150000"/>
                            </a:lnSpc>
                            <a:buFont typeface="Wingdings" pitchFamily="2" charset="2"/>
                            <a:buNone/>
                          </a:pPr>
                          <a:r>
                            <a:rPr lang="en-GB" sz="1800" b="0" dirty="0" smtClean="0">
                              <a:latin typeface="Arial" pitchFamily="34" charset="0"/>
                              <a:cs typeface="Arial" pitchFamily="34" charset="0"/>
                            </a:rPr>
                            <a:t>N1</a:t>
                          </a:r>
                        </a:p>
                      </a:txBody>
                      <a:tcPr marT="45710" marB="45710"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Order positive and negative decimals</a:t>
                          </a: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0" marB="45710"/>
                    </a:tc>
                    <a:tc>
                      <a:txBody>
                        <a:bodyPr/>
                        <a:lstStyle/>
                        <a:p>
                          <a:endParaRPr lang="en-GB" sz="1100" b="0" kern="1200" dirty="0" smtClean="0">
                            <a:solidFill>
                              <a:schemeClr val="tx1"/>
                            </a:solidFill>
                            <a:latin typeface="Arial" pitchFamily="34" charset="0"/>
                            <a:ea typeface="+mn-ea"/>
                            <a:cs typeface="Arial" pitchFamily="34" charset="0"/>
                          </a:endParaRPr>
                        </a:p>
                      </a:txBody>
                      <a:tcPr marT="45710" marB="45710"/>
                    </a:tc>
                  </a:tr>
                  <a:tr h="1656184">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dirty="0" smtClean="0">
                              <a:latin typeface="Arial" pitchFamily="34" charset="0"/>
                              <a:cs typeface="Arial" pitchFamily="34" charset="0"/>
                            </a:rPr>
                            <a:t>N2</a:t>
                          </a:r>
                        </a:p>
                      </a:txBody>
                      <a:tcPr marT="45710" marB="45710"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Apply the four operations, including formal written methods, to decimals – both positive and negative</a:t>
                          </a:r>
                        </a:p>
                        <a:p>
                          <a:pPr marL="180975" indent="-180975">
                            <a:lnSpc>
                              <a:spcPct val="150000"/>
                            </a:lnSpc>
                            <a:buFont typeface="Wingdings" pitchFamily="2" charset="2"/>
                            <a:buChar char="Ø"/>
                          </a:pPr>
                          <a:r>
                            <a:rPr lang="en-GB" sz="1100" b="0" dirty="0" smtClean="0">
                              <a:latin typeface="Arial" pitchFamily="34" charset="0"/>
                              <a:cs typeface="Arial" pitchFamily="34" charset="0"/>
                            </a:rPr>
                            <a:t>Understand and use place value (e.g. when </a:t>
                          </a:r>
                          <a:r>
                            <a:rPr lang="en-GB" sz="1100" b="0" baseline="0" dirty="0" smtClean="0">
                              <a:latin typeface="Arial" pitchFamily="34" charset="0"/>
                              <a:cs typeface="Arial" pitchFamily="34" charset="0"/>
                            </a:rPr>
                            <a:t>calculating with decimals)</a:t>
                          </a:r>
                          <a:endParaRPr lang="en-GB" sz="1100" b="0" dirty="0" smtClean="0">
                            <a:latin typeface="Arial" pitchFamily="34" charset="0"/>
                            <a:cs typeface="Arial" pitchFamily="34" charset="0"/>
                          </a:endParaRPr>
                        </a:p>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dirty="0" smtClean="0">
                            <a:latin typeface="Arial" pitchFamily="34" charset="0"/>
                            <a:cs typeface="Arial" pitchFamily="34" charset="0"/>
                          </a:endParaRPr>
                        </a:p>
                      </a:txBody>
                      <a:tcPr marT="45710" marB="45710"/>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10" marB="45710"/>
                    </a:tc>
                  </a:tr>
                  <a:tr h="1800200">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dirty="0" smtClean="0">
                              <a:latin typeface="Arial" pitchFamily="34" charset="0"/>
                              <a:cs typeface="Arial" pitchFamily="34" charset="0"/>
                            </a:rPr>
                            <a:t>N10</a:t>
                          </a:r>
                        </a:p>
                      </a:txBody>
                      <a:tcPr marT="45710" marB="45710" vert="vert" anchor="ctr">
                        <a:solidFill>
                          <a:srgbClr val="3B5AF7"/>
                        </a:solid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Work interchangeably with terminating decimals and their corresponding fractions (such as 3.5 and </a:t>
                          </a:r>
                          <a14:m>
                            <m:oMath xmlns:m="http://schemas.openxmlformats.org/officeDocument/2006/math">
                              <m:f>
                                <m:fPr>
                                  <m:ctrlPr>
                                    <a:rPr lang="en-GB" sz="1100" b="0" i="1" kern="1200" smtClean="0">
                                      <a:solidFill>
                                        <a:schemeClr val="dk1"/>
                                      </a:solidFill>
                                      <a:effectLst/>
                                      <a:latin typeface="Cambria Math"/>
                                      <a:ea typeface="+mn-ea"/>
                                      <a:cs typeface="+mn-cs"/>
                                    </a:rPr>
                                  </m:ctrlPr>
                                </m:fPr>
                                <m:num>
                                  <m:r>
                                    <a:rPr lang="en-GB" sz="1100" b="0" i="1" kern="1200">
                                      <a:solidFill>
                                        <a:schemeClr val="dk1"/>
                                      </a:solidFill>
                                      <a:effectLst/>
                                      <a:latin typeface="Cambria Math"/>
                                      <a:ea typeface="+mn-ea"/>
                                      <a:cs typeface="+mn-cs"/>
                                    </a:rPr>
                                    <m:t>7</m:t>
                                  </m:r>
                                </m:num>
                                <m:den>
                                  <m:r>
                                    <a:rPr lang="en-GB" sz="1100" b="0" i="1" kern="1200">
                                      <a:solidFill>
                                        <a:schemeClr val="dk1"/>
                                      </a:solidFill>
                                      <a:effectLst/>
                                      <a:latin typeface="Cambria Math"/>
                                      <a:ea typeface="+mn-ea"/>
                                      <a:cs typeface="+mn-cs"/>
                                    </a:rPr>
                                    <m:t>2</m:t>
                                  </m:r>
                                </m:den>
                              </m:f>
                            </m:oMath>
                          </a14:m>
                          <a:r>
                            <a:rPr lang="en-GB" sz="1100" b="0" kern="1200" dirty="0">
                              <a:solidFill>
                                <a:schemeClr val="dk1"/>
                              </a:solidFill>
                              <a:effectLst/>
                              <a:latin typeface="Arial" panose="020B0604020202020204" pitchFamily="34" charset="0"/>
                              <a:ea typeface="+mn-ea"/>
                              <a:cs typeface="Arial" panose="020B0604020202020204" pitchFamily="34" charset="0"/>
                            </a:rPr>
                            <a:t> or 0.375 and </a:t>
                          </a:r>
                          <a14:m>
                            <m:oMath xmlns:m="http://schemas.openxmlformats.org/officeDocument/2006/math">
                              <m:f>
                                <m:fPr>
                                  <m:ctrlPr>
                                    <a:rPr lang="en-GB" sz="1100" b="0" i="1" kern="1200">
                                      <a:solidFill>
                                        <a:schemeClr val="dk1"/>
                                      </a:solidFill>
                                      <a:effectLst/>
                                      <a:latin typeface="Cambria Math"/>
                                      <a:ea typeface="+mn-ea"/>
                                      <a:cs typeface="+mn-cs"/>
                                    </a:rPr>
                                  </m:ctrlPr>
                                </m:fPr>
                                <m:num>
                                  <m:r>
                                    <a:rPr lang="en-GB" sz="1100" b="0" i="1" kern="1200">
                                      <a:solidFill>
                                        <a:schemeClr val="dk1"/>
                                      </a:solidFill>
                                      <a:effectLst/>
                                      <a:latin typeface="Cambria Math"/>
                                      <a:ea typeface="+mn-ea"/>
                                      <a:cs typeface="+mn-cs"/>
                                    </a:rPr>
                                    <m:t>3</m:t>
                                  </m:r>
                                </m:num>
                                <m:den>
                                  <m:r>
                                    <a:rPr lang="en-GB" sz="1100" b="0" i="1" kern="1200">
                                      <a:solidFill>
                                        <a:schemeClr val="dk1"/>
                                      </a:solidFill>
                                      <a:effectLst/>
                                      <a:latin typeface="Cambria Math"/>
                                      <a:ea typeface="+mn-ea"/>
                                      <a:cs typeface="+mn-cs"/>
                                    </a:rPr>
                                    <m:t>8</m:t>
                                  </m:r>
                                </m:den>
                              </m:f>
                            </m:oMath>
                          </a14:m>
                          <a:r>
                            <a:rPr lang="en-GB" sz="1100" b="0" kern="1200" dirty="0">
                              <a:solidFill>
                                <a:schemeClr val="dk1"/>
                              </a:solidFill>
                              <a:effectLst/>
                              <a:latin typeface="Arial" panose="020B0604020202020204" pitchFamily="34" charset="0"/>
                              <a:ea typeface="+mn-ea"/>
                              <a:cs typeface="Arial" panose="020B0604020202020204" pitchFamily="34" charset="0"/>
                            </a:rPr>
                            <a:t> </a:t>
                          </a:r>
                          <a:r>
                            <a:rPr lang="en-GB" sz="1100" b="0" kern="1200" dirty="0" smtClean="0">
                              <a:solidFill>
                                <a:schemeClr val="dk1"/>
                              </a:solidFill>
                              <a:effectLst/>
                              <a:latin typeface="Arial" panose="020B0604020202020204" pitchFamily="34" charset="0"/>
                              <a:ea typeface="+mn-ea"/>
                              <a:cs typeface="Arial" panose="020B0604020202020204" pitchFamily="34" charset="0"/>
                            </a:rPr>
                            <a:t>)</a:t>
                          </a:r>
                          <a:endParaRPr lang="en-GB" sz="1100" b="0" dirty="0" smtClean="0">
                            <a:latin typeface="Arial" pitchFamily="34" charset="0"/>
                            <a:cs typeface="Arial" pitchFamily="34" charset="0"/>
                          </a:endParaRPr>
                        </a:p>
                      </a:txBody>
                      <a:tcPr marT="45710" marB="45710"/>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including ordering</a:t>
                          </a:r>
                        </a:p>
                      </a:txBody>
                      <a:tcPr marT="45710" marB="45710"/>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2458934986"/>
                  </p:ext>
                </p:extLst>
              </p:nvPr>
            </p:nvGraphicFramePr>
            <p:xfrm>
              <a:off x="657225" y="1188343"/>
              <a:ext cx="9009955" cy="5616624"/>
            </p:xfrm>
            <a:graphic>
              <a:graphicData uri="http://schemas.openxmlformats.org/drawingml/2006/table">
                <a:tbl>
                  <a:tblPr firstRow="1" bandRow="1">
                    <a:tableStyleId>{073A0DAA-6AF3-43AB-8588-CEC1D06C72B9}</a:tableStyleId>
                  </a:tblPr>
                  <a:tblGrid>
                    <a:gridCol w="432000"/>
                    <a:gridCol w="5985667"/>
                    <a:gridCol w="2592288"/>
                  </a:tblGrid>
                  <a:tr h="3352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0" marB="45710"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0" marB="45710"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0" marB="45710" anchor="ctr"/>
                    </a:tc>
                  </a:tr>
                  <a:tr h="1824980">
                    <a:tc>
                      <a:txBody>
                        <a:bodyPr/>
                        <a:lstStyle/>
                        <a:p>
                          <a:pPr algn="ctr">
                            <a:lnSpc>
                              <a:spcPct val="150000"/>
                            </a:lnSpc>
                            <a:buFont typeface="Wingdings" pitchFamily="2" charset="2"/>
                            <a:buNone/>
                          </a:pPr>
                          <a:r>
                            <a:rPr lang="en-GB" sz="1800" b="0" dirty="0" smtClean="0">
                              <a:latin typeface="Arial" pitchFamily="34" charset="0"/>
                              <a:cs typeface="Arial" pitchFamily="34" charset="0"/>
                            </a:rPr>
                            <a:t>N1</a:t>
                          </a:r>
                        </a:p>
                      </a:txBody>
                      <a:tcPr marT="45710" marB="45710"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Order positive and negative decimals</a:t>
                          </a: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0" marB="45710"/>
                    </a:tc>
                    <a:tc>
                      <a:txBody>
                        <a:bodyPr/>
                        <a:lstStyle/>
                        <a:p>
                          <a:endParaRPr lang="en-GB" sz="1100" b="0" kern="1200" dirty="0" smtClean="0">
                            <a:solidFill>
                              <a:schemeClr val="tx1"/>
                            </a:solidFill>
                            <a:latin typeface="Arial" pitchFamily="34" charset="0"/>
                            <a:ea typeface="+mn-ea"/>
                            <a:cs typeface="Arial" pitchFamily="34" charset="0"/>
                          </a:endParaRPr>
                        </a:p>
                      </a:txBody>
                      <a:tcPr marT="45710" marB="45710"/>
                    </a:tc>
                  </a:tr>
                  <a:tr h="1656184">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dirty="0" smtClean="0">
                              <a:latin typeface="Arial" pitchFamily="34" charset="0"/>
                              <a:cs typeface="Arial" pitchFamily="34" charset="0"/>
                            </a:rPr>
                            <a:t>N2</a:t>
                          </a:r>
                        </a:p>
                      </a:txBody>
                      <a:tcPr marT="45710" marB="45710"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Apply the four operations, including formal written methods, to decimals – both positive and negative</a:t>
                          </a:r>
                        </a:p>
                        <a:p>
                          <a:pPr marL="180975" indent="-180975">
                            <a:lnSpc>
                              <a:spcPct val="150000"/>
                            </a:lnSpc>
                            <a:buFont typeface="Wingdings" pitchFamily="2" charset="2"/>
                            <a:buChar char="Ø"/>
                          </a:pPr>
                          <a:r>
                            <a:rPr lang="en-GB" sz="1100" b="0" dirty="0" smtClean="0">
                              <a:latin typeface="Arial" pitchFamily="34" charset="0"/>
                              <a:cs typeface="Arial" pitchFamily="34" charset="0"/>
                            </a:rPr>
                            <a:t>Understand and use place value (e.g. when </a:t>
                          </a:r>
                          <a:r>
                            <a:rPr lang="en-GB" sz="1100" b="0" baseline="0" dirty="0" smtClean="0">
                              <a:latin typeface="Arial" pitchFamily="34" charset="0"/>
                              <a:cs typeface="Arial" pitchFamily="34" charset="0"/>
                            </a:rPr>
                            <a:t>calculating with decimals)</a:t>
                          </a:r>
                          <a:endParaRPr lang="en-GB" sz="1100" b="0" dirty="0" smtClean="0">
                            <a:latin typeface="Arial" pitchFamily="34" charset="0"/>
                            <a:cs typeface="Arial" pitchFamily="34" charset="0"/>
                          </a:endParaRPr>
                        </a:p>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dirty="0" smtClean="0">
                            <a:latin typeface="Arial" pitchFamily="34" charset="0"/>
                            <a:cs typeface="Arial" pitchFamily="34" charset="0"/>
                          </a:endParaRPr>
                        </a:p>
                      </a:txBody>
                      <a:tcPr marT="45710" marB="45710"/>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10" marB="45710"/>
                    </a:tc>
                  </a:tr>
                  <a:tr h="1800200">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dirty="0" smtClean="0">
                              <a:latin typeface="Arial" pitchFamily="34" charset="0"/>
                              <a:cs typeface="Arial" pitchFamily="34" charset="0"/>
                            </a:rPr>
                            <a:t>N10</a:t>
                          </a:r>
                        </a:p>
                      </a:txBody>
                      <a:tcPr marT="45710" marB="45710" vert="vert" anchor="ctr">
                        <a:solidFill>
                          <a:srgbClr val="3B5AF7"/>
                        </a:solidFill>
                      </a:tcPr>
                    </a:tc>
                    <a:tc>
                      <a:txBody>
                        <a:bodyPr/>
                        <a:lstStyle/>
                        <a:p>
                          <a:endParaRPr lang="en-US"/>
                        </a:p>
                      </a:txBody>
                      <a:tcPr marT="45710" marB="45710">
                        <a:blipFill rotWithShape="1">
                          <a:blip r:embed="rId2"/>
                          <a:stretch>
                            <a:fillRect l="-9165" t="-213559" r="-43279" b="-339"/>
                          </a:stretch>
                        </a:blip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including ordering</a:t>
                          </a:r>
                        </a:p>
                      </a:txBody>
                      <a:tcPr marT="45710" marB="45710"/>
                    </a:tc>
                  </a:tr>
                </a:tbl>
              </a:graphicData>
            </a:graphic>
          </p:graphicFrame>
        </mc:Fallback>
      </mc:AlternateContent>
      <p:sp>
        <p:nvSpPr>
          <p:cNvPr id="20499" name="TextBox 3"/>
          <p:cNvSpPr txBox="1">
            <a:spLocks noChangeArrowheads="1"/>
          </p:cNvSpPr>
          <p:nvPr/>
        </p:nvSpPr>
        <p:spPr bwMode="auto">
          <a:xfrm>
            <a:off x="488950" y="431800"/>
            <a:ext cx="2117725" cy="369888"/>
          </a:xfrm>
          <a:prstGeom prst="rect">
            <a:avLst/>
          </a:prstGeom>
          <a:noFill/>
          <a:ln w="9525">
            <a:noFill/>
            <a:miter lim="800000"/>
            <a:headEnd/>
            <a:tailEnd/>
          </a:ln>
        </p:spPr>
        <p:txBody>
          <a:bodyPr wrap="none">
            <a:spAutoFit/>
          </a:bodyPr>
          <a:lstStyle/>
          <a:p>
            <a:r>
              <a:rPr lang="en-GB" sz="1800" b="1" dirty="0">
                <a:latin typeface="Verdana" pitchFamily="34" charset="0"/>
              </a:rPr>
              <a:t>Basic Decimals</a:t>
            </a:r>
          </a:p>
        </p:txBody>
      </p:sp>
      <p:sp>
        <p:nvSpPr>
          <p:cNvPr id="21" name="Right Arrow 20">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Rectangle 7">
            <a:hlinkClick r:id="rId3" action="ppaction://hlinksldjump"/>
          </p:cNvPr>
          <p:cNvSpPr/>
          <p:nvPr/>
        </p:nvSpPr>
        <p:spPr>
          <a:xfrm>
            <a:off x="5022379" y="2988543"/>
            <a:ext cx="2000250"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793326795"/>
              </p:ext>
            </p:extLst>
          </p:nvPr>
        </p:nvGraphicFramePr>
        <p:xfrm>
          <a:off x="622285" y="1548383"/>
          <a:ext cx="8972887" cy="3536016"/>
        </p:xfrm>
        <a:graphic>
          <a:graphicData uri="http://schemas.openxmlformats.org/drawingml/2006/table">
            <a:tbl>
              <a:tblPr firstRow="1" bandRow="1">
                <a:tableStyleId>{073A0DAA-6AF3-43AB-8588-CEC1D06C72B9}</a:tableStyleId>
              </a:tblPr>
              <a:tblGrid>
                <a:gridCol w="432000"/>
                <a:gridCol w="4940487"/>
                <a:gridCol w="3600400"/>
              </a:tblGrid>
              <a:tr h="335343">
                <a:tc>
                  <a:txBody>
                    <a:bodyPr/>
                    <a:lstStyle/>
                    <a:p>
                      <a:pPr algn="ct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vert="vert"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348995">
                <a:tc>
                  <a:txBody>
                    <a:bodyPr/>
                    <a:lstStyle/>
                    <a:p>
                      <a:pPr algn="ctr">
                        <a:lnSpc>
                          <a:spcPct val="150000"/>
                        </a:lnSpc>
                        <a:buFont typeface="Wingdings" pitchFamily="2" charset="2"/>
                        <a:buNone/>
                      </a:pPr>
                      <a:r>
                        <a:rPr lang="en-GB" sz="1800" b="0" dirty="0" smtClean="0">
                          <a:latin typeface="Arial" pitchFamily="34" charset="0"/>
                          <a:cs typeface="Arial" pitchFamily="34" charset="0"/>
                        </a:rPr>
                        <a:t>N15</a:t>
                      </a:r>
                    </a:p>
                  </a:txBody>
                  <a:tcPr marT="45729" marB="45729" vert="vert" anchor="ctr">
                    <a:solidFill>
                      <a:srgbClr val="3B5AF7"/>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Round numbers and measures to an appropriate degree of accuracy (e.g. to a specified number of decimal places or significant figures) </a:t>
                      </a:r>
                    </a:p>
                    <a:p>
                      <a:pPr marL="180975" indent="-180975">
                        <a:lnSpc>
                          <a:spcPct val="150000"/>
                        </a:lnSpc>
                        <a:buFont typeface="Wingdings" pitchFamily="2" charset="2"/>
                        <a:buChar char="Ø"/>
                      </a:pPr>
                      <a:endParaRPr lang="en-GB" sz="1100" b="0" baseline="0" dirty="0" smtClean="0">
                        <a:latin typeface="Arial" pitchFamily="34" charset="0"/>
                        <a:cs typeface="Arial" pitchFamily="34" charset="0"/>
                      </a:endParaRPr>
                    </a:p>
                    <a:p>
                      <a:pPr marL="180975" indent="-180975">
                        <a:lnSpc>
                          <a:spcPct val="150000"/>
                        </a:lnSpc>
                        <a:buFont typeface="Wingdings" pitchFamily="2" charset="2"/>
                        <a:buChar char="Ø"/>
                      </a:pPr>
                      <a:r>
                        <a:rPr lang="en-GB" sz="1100" b="0" u="sng" baseline="0" dirty="0" smtClean="0">
                          <a:latin typeface="Arial" pitchFamily="34" charset="0"/>
                          <a:cs typeface="Arial" pitchFamily="34" charset="0"/>
                        </a:rPr>
                        <a:t>Use inequality notation to specify simple error intervals due to truncation or rounding</a:t>
                      </a:r>
                    </a:p>
                    <a:p>
                      <a:pPr>
                        <a:lnSpc>
                          <a:spcPct val="150000"/>
                        </a:lnSpc>
                        <a:buFont typeface="Wingdings" pitchFamily="2" charset="2"/>
                        <a:buChar char="Ø"/>
                      </a:pPr>
                      <a:endParaRPr lang="en-GB" sz="1100" b="0" u="sng" baseline="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including appropriate rounding for questions set in context</a:t>
                      </a:r>
                    </a:p>
                    <a:p>
                      <a:pPr marL="180975" indent="-180975">
                        <a:lnSpc>
                          <a:spcPct val="150000"/>
                        </a:lnSpc>
                        <a:buFont typeface="Wingdings" pitchFamily="2" charset="2"/>
                        <a:buChar char="Ø"/>
                      </a:pPr>
                      <a:endParaRPr lang="en-GB" sz="1100" b="0" baseline="0" dirty="0" smtClean="0">
                        <a:latin typeface="Arial" pitchFamily="34" charset="0"/>
                        <a:cs typeface="Arial" pitchFamily="34" charset="0"/>
                      </a:endParaRPr>
                    </a:p>
                    <a:p>
                      <a:pPr marL="180975" indent="-180975">
                        <a:lnSpc>
                          <a:spcPct val="150000"/>
                        </a:lnSpc>
                        <a:buFont typeface="Wingdings" pitchFamily="2" charset="2"/>
                        <a:buChar char="Ø"/>
                      </a:pPr>
                      <a:r>
                        <a:rPr lang="en-GB" sz="1100" b="0" baseline="0" dirty="0" smtClean="0">
                          <a:latin typeface="Arial" pitchFamily="34" charset="0"/>
                          <a:cs typeface="Arial" pitchFamily="34" charset="0"/>
                        </a:rPr>
                        <a:t>students should know not to round values during intermediate steps of a calculation</a:t>
                      </a:r>
                    </a:p>
                    <a:p>
                      <a:pPr marL="171450" indent="-171450" algn="l">
                        <a:buFont typeface="Wingdings" panose="05000000000000000000" pitchFamily="2" charset="2"/>
                        <a:buChar char="Ø"/>
                      </a:pPr>
                      <a:endParaRPr lang="en-GB" sz="1100" b="0" dirty="0">
                        <a:latin typeface="Arial" pitchFamily="34" charset="0"/>
                        <a:cs typeface="Arial" pitchFamily="34" charset="0"/>
                      </a:endParaRPr>
                    </a:p>
                  </a:txBody>
                  <a:tcPr marT="45729" marB="45729"/>
                </a:tc>
              </a:tr>
              <a:tr h="1348995">
                <a:tc>
                  <a:txBody>
                    <a:bodyPr/>
                    <a:lstStyle/>
                    <a:p>
                      <a:pPr algn="ctr">
                        <a:lnSpc>
                          <a:spcPct val="150000"/>
                        </a:lnSpc>
                        <a:buFont typeface="Wingdings" pitchFamily="2" charset="2"/>
                        <a:buNone/>
                      </a:pPr>
                      <a:r>
                        <a:rPr lang="en-GB" sz="1800" b="0" dirty="0" smtClean="0">
                          <a:latin typeface="Arial" pitchFamily="34" charset="0"/>
                          <a:cs typeface="Arial" pitchFamily="34" charset="0"/>
                        </a:rPr>
                        <a:t>N16</a:t>
                      </a:r>
                    </a:p>
                  </a:txBody>
                  <a:tcPr marT="45729" marB="45729"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baseline="0" dirty="0" smtClean="0">
                          <a:latin typeface="Arial" pitchFamily="34" charset="0"/>
                          <a:cs typeface="Arial" pitchFamily="34" charset="0"/>
                        </a:rPr>
                        <a:t>Apply and interpret limits of accuracy</a:t>
                      </a: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marL="171450" indent="-171450" algn="l">
                        <a:buFont typeface="Wingdings" panose="05000000000000000000" pitchFamily="2" charset="2"/>
                        <a:buChar char="Ø"/>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1500188" cy="369888"/>
          </a:xfrm>
          <a:prstGeom prst="rect">
            <a:avLst/>
          </a:prstGeom>
          <a:noFill/>
          <a:ln w="9525">
            <a:noFill/>
            <a:miter lim="800000"/>
            <a:headEnd/>
            <a:tailEnd/>
          </a:ln>
        </p:spPr>
        <p:txBody>
          <a:bodyPr wrap="none">
            <a:spAutoFit/>
          </a:bodyPr>
          <a:lstStyle/>
          <a:p>
            <a:r>
              <a:rPr lang="en-GB" sz="1800" b="1" dirty="0">
                <a:latin typeface="Verdana" pitchFamily="34" charset="0"/>
              </a:rPr>
              <a:t>Rounding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28135245"/>
              </p:ext>
            </p:extLst>
          </p:nvPr>
        </p:nvGraphicFramePr>
        <p:xfrm>
          <a:off x="738188" y="1188343"/>
          <a:ext cx="9073008" cy="5612235"/>
        </p:xfrm>
        <a:graphic>
          <a:graphicData uri="http://schemas.openxmlformats.org/drawingml/2006/table">
            <a:tbl>
              <a:tblPr firstRow="1" bandRow="1">
                <a:tableStyleId>{073A0DAA-6AF3-43AB-8588-CEC1D06C72B9}</a:tableStyleId>
              </a:tblPr>
              <a:tblGrid>
                <a:gridCol w="432000"/>
                <a:gridCol w="5544664"/>
                <a:gridCol w="3096344"/>
              </a:tblGrid>
              <a:tr h="400168">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7" marB="4571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7" marB="4571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7" marB="45717" anchor="ctr"/>
                </a:tc>
              </a:tr>
              <a:tr h="1600193">
                <a:tc>
                  <a:txBody>
                    <a:bodyPr/>
                    <a:lstStyle/>
                    <a:p>
                      <a:pPr marL="0" marR="0" indent="0" algn="ctr"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GB" sz="1800" b="0" u="none" kern="1200" dirty="0" smtClean="0">
                          <a:solidFill>
                            <a:schemeClr val="dk1"/>
                          </a:solidFill>
                          <a:latin typeface="Arial" pitchFamily="34" charset="0"/>
                          <a:ea typeface="+mn-ea"/>
                          <a:cs typeface="Arial" pitchFamily="34" charset="0"/>
                        </a:rPr>
                        <a:t>S2</a:t>
                      </a:r>
                    </a:p>
                  </a:txBody>
                  <a:tcPr marT="45717" marB="45717" vert="vert" anchor="ctr">
                    <a:solidFill>
                      <a:srgbClr val="FFCC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Interpret and construct tables, charts and diagrams including,</a:t>
                      </a:r>
                      <a:r>
                        <a:rPr lang="en-GB" sz="1100" b="0" kern="1200" baseline="0" dirty="0" smtClean="0">
                          <a:solidFill>
                            <a:schemeClr val="dk1"/>
                          </a:solidFill>
                          <a:latin typeface="Arial" pitchFamily="34" charset="0"/>
                          <a:ea typeface="+mn-ea"/>
                          <a:cs typeface="Arial" pitchFamily="34" charset="0"/>
                        </a:rPr>
                        <a:t> f</a:t>
                      </a:r>
                      <a:r>
                        <a:rPr lang="en-GB" sz="1100" b="0" kern="1200" dirty="0" smtClean="0">
                          <a:solidFill>
                            <a:schemeClr val="dk1"/>
                          </a:solidFill>
                          <a:latin typeface="Arial" pitchFamily="34" charset="0"/>
                          <a:ea typeface="+mn-ea"/>
                          <a:cs typeface="Arial" pitchFamily="34" charset="0"/>
                        </a:rPr>
                        <a:t>or categorical data:</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frequency tables</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 b</a:t>
                      </a:r>
                      <a:r>
                        <a:rPr lang="en-GB" sz="1100" b="0" kern="1200" dirty="0" smtClean="0">
                          <a:solidFill>
                            <a:schemeClr val="dk1"/>
                          </a:solidFill>
                          <a:latin typeface="Arial" pitchFamily="34" charset="0"/>
                          <a:ea typeface="+mn-ea"/>
                          <a:cs typeface="Arial" pitchFamily="34" charset="0"/>
                        </a:rPr>
                        <a:t>ar charts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 pie charts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 pictograms</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 v</a:t>
                      </a:r>
                      <a:r>
                        <a:rPr lang="en-GB" sz="1100" b="0" kern="1200" dirty="0" smtClean="0">
                          <a:solidFill>
                            <a:schemeClr val="dk1"/>
                          </a:solidFill>
                          <a:latin typeface="Arial" pitchFamily="34" charset="0"/>
                          <a:ea typeface="+mn-ea"/>
                          <a:cs typeface="Arial" pitchFamily="34" charset="0"/>
                        </a:rPr>
                        <a:t>ertical line charts for ungrouped discrete numerical data</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tables and line graphs for time series data</a:t>
                      </a:r>
                    </a:p>
                    <a:p>
                      <a:pPr marL="180975" marR="0" indent="-180975"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en-GB" sz="1100" b="0" kern="1200" dirty="0" smtClean="0">
                          <a:solidFill>
                            <a:schemeClr val="dk1"/>
                          </a:solidFill>
                          <a:latin typeface="Arial" pitchFamily="34" charset="0"/>
                          <a:ea typeface="+mn-ea"/>
                          <a:cs typeface="Arial" pitchFamily="34" charset="0"/>
                        </a:rPr>
                        <a:t> know their appropriate use</a:t>
                      </a:r>
                    </a:p>
                    <a:p>
                      <a:pPr marL="171450" marR="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endParaRPr lang="en-GB" sz="1100" b="0" u="sng" kern="1200" dirty="0" smtClean="0">
                        <a:solidFill>
                          <a:schemeClr val="dk1"/>
                        </a:solidFill>
                        <a:latin typeface="Arial" pitchFamily="34" charset="0"/>
                        <a:ea typeface="+mn-ea"/>
                        <a:cs typeface="Arial" pitchFamily="34" charset="0"/>
                      </a:endParaRPr>
                    </a:p>
                  </a:txBody>
                  <a:tcPr marT="45717" marB="45717"/>
                </a:tc>
                <a:tc>
                  <a:txBody>
                    <a:bodyPr/>
                    <a:lstStyle/>
                    <a:p>
                      <a:pPr marL="180975" marR="0" indent="-180975" algn="l" defTabSz="914400" rtl="0" eaLnBrk="1" fontAlgn="base" latinLnBrk="0" hangingPunct="1">
                        <a:lnSpc>
                          <a:spcPct val="150000"/>
                        </a:lnSpc>
                        <a:spcBef>
                          <a:spcPts val="0"/>
                        </a:spcBef>
                        <a:spcAft>
                          <a:spcPts val="0"/>
                        </a:spcAft>
                        <a:buClrTx/>
                        <a:buSzTx/>
                        <a:buFont typeface="Wingdings" panose="05000000000000000000" pitchFamily="2" charset="2"/>
                        <a:buChar char="Ø"/>
                        <a:tabLst/>
                        <a:defRPr/>
                      </a:pPr>
                      <a:r>
                        <a:rPr lang="en-GB" sz="1100" b="0" kern="1200" dirty="0" smtClean="0">
                          <a:solidFill>
                            <a:schemeClr val="dk1"/>
                          </a:solidFill>
                          <a:latin typeface="Arial" pitchFamily="34" charset="0"/>
                          <a:ea typeface="+mn-ea"/>
                          <a:cs typeface="Arial" pitchFamily="34" charset="0"/>
                        </a:rPr>
                        <a:t> including choosing suitable statistical diagrams</a:t>
                      </a:r>
                      <a:endParaRPr lang="en-GB" sz="1100" b="0" u="sng" kern="1200" dirty="0" smtClean="0">
                        <a:solidFill>
                          <a:schemeClr val="dk1"/>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17" marB="45717"/>
                </a:tc>
              </a:tr>
              <a:tr h="1600193">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S4</a:t>
                      </a:r>
                    </a:p>
                  </a:txBody>
                  <a:tcPr marT="45717" marB="45717" vert="vert" anchor="ctr">
                    <a:solidFill>
                      <a:srgbClr val="FFCC0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dirty="0" smtClean="0">
                          <a:solidFill>
                            <a:schemeClr val="dk1"/>
                          </a:solidFill>
                          <a:latin typeface="Arial" pitchFamily="34" charset="0"/>
                          <a:ea typeface="+mn-ea"/>
                          <a:cs typeface="Arial" pitchFamily="34" charset="0"/>
                        </a:rPr>
                        <a:t>Interpret, analyse and compare distributions of data sets from </a:t>
                      </a:r>
                      <a:r>
                        <a:rPr lang="en-GB" sz="1100" b="0" u="none" kern="1200" dirty="0" err="1" smtClean="0">
                          <a:solidFill>
                            <a:schemeClr val="dk1"/>
                          </a:solidFill>
                          <a:latin typeface="Arial" pitchFamily="34" charset="0"/>
                          <a:ea typeface="+mn-ea"/>
                          <a:cs typeface="Arial" pitchFamily="34" charset="0"/>
                        </a:rPr>
                        <a:t>univariate</a:t>
                      </a:r>
                      <a:r>
                        <a:rPr lang="en-GB" sz="1100" b="0" u="none" kern="1200" dirty="0" smtClean="0">
                          <a:solidFill>
                            <a:schemeClr val="dk1"/>
                          </a:solidFill>
                          <a:latin typeface="Arial" pitchFamily="34" charset="0"/>
                          <a:ea typeface="+mn-ea"/>
                          <a:cs typeface="Arial" pitchFamily="34" charset="0"/>
                        </a:rPr>
                        <a:t> empirical distributions through appropriate graphical representation involving discrete, continuous and grouped data</a:t>
                      </a:r>
                    </a:p>
                    <a:p>
                      <a:pPr>
                        <a:lnSpc>
                          <a:spcPct val="150000"/>
                        </a:lnSpc>
                        <a:buFont typeface="Wingdings" pitchFamily="2" charset="2"/>
                        <a:buChar char="Ø"/>
                      </a:pPr>
                      <a:endParaRPr lang="en-GB" sz="1100" b="0" u="none" kern="1200" dirty="0" smtClean="0">
                        <a:solidFill>
                          <a:schemeClr val="dk1"/>
                        </a:solidFill>
                        <a:latin typeface="Arial" pitchFamily="34" charset="0"/>
                        <a:ea typeface="+mn-ea"/>
                        <a:cs typeface="Arial" pitchFamily="34" charset="0"/>
                      </a:endParaRPr>
                    </a:p>
                  </a:txBody>
                  <a:tcPr marT="45717" marB="45717"/>
                </a:tc>
                <a:tc>
                  <a:txBody>
                    <a:bodyPr/>
                    <a:lstStyle/>
                    <a:p>
                      <a:pPr marL="180975" marR="0" indent="-180975" algn="l" defTabSz="914400" rtl="0" eaLnBrk="1" fontAlgn="base" latinLnBrk="0" hangingPunct="1">
                        <a:lnSpc>
                          <a:spcPct val="150000"/>
                        </a:lnSpc>
                        <a:spcBef>
                          <a:spcPts val="0"/>
                        </a:spcBef>
                        <a:spcAft>
                          <a:spcPts val="0"/>
                        </a:spcAft>
                        <a:buClrTx/>
                        <a:buSzTx/>
                        <a:buFont typeface="Wingdings" pitchFamily="2" charset="2"/>
                        <a:buChar char="Ø"/>
                        <a:tabLst/>
                        <a:defRPr/>
                      </a:pPr>
                      <a:r>
                        <a:rPr lang="en-GB" sz="1100" b="0" u="none" kern="1200" dirty="0" smtClean="0">
                          <a:solidFill>
                            <a:schemeClr val="dk1"/>
                          </a:solidFill>
                          <a:latin typeface="Arial" pitchFamily="34" charset="0"/>
                          <a:ea typeface="+mn-ea"/>
                          <a:cs typeface="Arial" pitchFamily="34" charset="0"/>
                        </a:rPr>
                        <a:t>know and understand the terms primary data, secondary data, discrete data and continuous data</a:t>
                      </a:r>
                    </a:p>
                    <a:p>
                      <a:pPr fontAlgn="base">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17" marB="45717"/>
                </a:tc>
              </a:tr>
            </a:tbl>
          </a:graphicData>
        </a:graphic>
      </p:graphicFrame>
      <p:sp>
        <p:nvSpPr>
          <p:cNvPr id="22550" name="TextBox 3"/>
          <p:cNvSpPr txBox="1">
            <a:spLocks noChangeArrowheads="1"/>
          </p:cNvSpPr>
          <p:nvPr/>
        </p:nvSpPr>
        <p:spPr bwMode="auto">
          <a:xfrm>
            <a:off x="488950" y="431800"/>
            <a:ext cx="4759636" cy="369332"/>
          </a:xfrm>
          <a:prstGeom prst="rect">
            <a:avLst/>
          </a:prstGeom>
          <a:noFill/>
          <a:ln w="9525">
            <a:noFill/>
            <a:miter lim="800000"/>
            <a:headEnd/>
            <a:tailEnd/>
          </a:ln>
        </p:spPr>
        <p:txBody>
          <a:bodyPr wrap="none">
            <a:spAutoFit/>
          </a:bodyPr>
          <a:lstStyle/>
          <a:p>
            <a:r>
              <a:rPr lang="en-GB" sz="1800" b="1" dirty="0">
                <a:latin typeface="Verdana" pitchFamily="34" charset="0"/>
              </a:rPr>
              <a:t>Collecting </a:t>
            </a:r>
            <a:r>
              <a:rPr lang="en-GB" sz="1800" b="1" dirty="0" smtClean="0">
                <a:latin typeface="Verdana" pitchFamily="34" charset="0"/>
              </a:rPr>
              <a:t> and Representing Data  </a:t>
            </a:r>
            <a:endParaRPr lang="en-GB" sz="1800" b="1" dirty="0">
              <a:latin typeface="Verdana" pitchFamily="34" charset="0"/>
            </a:endParaRPr>
          </a:p>
        </p:txBody>
      </p:sp>
      <p:sp>
        <p:nvSpPr>
          <p:cNvPr id="8" name="Rectangle 7">
            <a:hlinkClick r:id="rId2" action="ppaction://hlinksldjump"/>
          </p:cNvPr>
          <p:cNvSpPr/>
          <p:nvPr/>
        </p:nvSpPr>
        <p:spPr>
          <a:xfrm>
            <a:off x="7507288" y="207963"/>
            <a:ext cx="1008062" cy="785812"/>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Right Arrow 8">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1566074227"/>
                  </p:ext>
                </p:extLst>
              </p:nvPr>
            </p:nvGraphicFramePr>
            <p:xfrm>
              <a:off x="658813" y="1525550"/>
              <a:ext cx="8936359" cy="4130500"/>
            </p:xfrm>
            <a:graphic>
              <a:graphicData uri="http://schemas.openxmlformats.org/drawingml/2006/table">
                <a:tbl>
                  <a:tblPr firstRow="1" bandRow="1">
                    <a:tableStyleId>{073A0DAA-6AF3-43AB-8588-CEC1D06C72B9}</a:tableStyleId>
                  </a:tblPr>
                  <a:tblGrid>
                    <a:gridCol w="432000"/>
                    <a:gridCol w="5047975"/>
                    <a:gridCol w="3456384"/>
                  </a:tblGrid>
                  <a:tr h="759481">
                    <a:tc>
                      <a:txBody>
                        <a:bodyPr/>
                        <a:lstStyle/>
                        <a:p>
                          <a:endParaRPr lang="en-GB" sz="1600" b="0" dirty="0">
                            <a:effectLst>
                              <a:outerShdw blurRad="38100" dist="38100" dir="2700000" algn="tl">
                                <a:srgbClr val="000000">
                                  <a:alpha val="43137"/>
                                </a:srgbClr>
                              </a:outerShdw>
                            </a:effectLst>
                            <a:latin typeface="+mj-lt"/>
                          </a:endParaRPr>
                        </a:p>
                      </a:txBody>
                      <a:tcPr marT="45712" marB="4571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mj-lt"/>
                          </a:endParaRPr>
                        </a:p>
                      </a:txBody>
                      <a:tcPr marT="45712" marB="4571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2" marB="45712" anchor="ctr"/>
                    </a:tc>
                  </a:tr>
                  <a:tr h="151937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A23</a:t>
                          </a:r>
                        </a:p>
                      </a:txBody>
                      <a:tcPr marT="45712" marB="45712"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Generate terms of a sequence from either a term-to-term or a position-to-term rule</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12" marB="45712"/>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including from patterns and diagrams</a:t>
                          </a:r>
                        </a:p>
                        <a:p>
                          <a:pPr marL="171450" indent="-171450">
                            <a:lnSpc>
                              <a:spcPct val="150000"/>
                            </a:lnSpc>
                            <a:buFont typeface="Wingdings" pitchFamily="2" charset="2"/>
                            <a:buChar char="Ø"/>
                          </a:pPr>
                          <a:endParaRPr lang="en-GB" sz="1100" b="0" dirty="0">
                            <a:latin typeface="Verdana" pitchFamily="34" charset="0"/>
                          </a:endParaRPr>
                        </a:p>
                      </a:txBody>
                      <a:tcPr marT="45712" marB="45712"/>
                    </a:tc>
                  </a:tr>
                  <a:tr h="1746145">
                    <a:tc>
                      <a:txBody>
                        <a:bodyPr/>
                        <a:lstStyle/>
                        <a:p>
                          <a:pPr marL="0" indent="0" algn="ctr">
                            <a:lnSpc>
                              <a:spcPct val="150000"/>
                            </a:lnSpc>
                            <a:buFont typeface="Arial" panose="020B0604020202020204" pitchFamily="34" charset="0"/>
                            <a:buNone/>
                          </a:pPr>
                          <a:r>
                            <a:rPr lang="en-GB" sz="1800" b="0" u="none" kern="1200" baseline="0" dirty="0" smtClean="0">
                              <a:solidFill>
                                <a:schemeClr val="dk1"/>
                              </a:solidFill>
                              <a:latin typeface="Arial" pitchFamily="34" charset="0"/>
                              <a:ea typeface="+mn-ea"/>
                              <a:cs typeface="Arial" pitchFamily="34" charset="0"/>
                            </a:rPr>
                            <a:t>A24</a:t>
                          </a:r>
                        </a:p>
                      </a:txBody>
                      <a:tcPr marT="45712" marB="45712"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Recognise and use:</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sequences of triangular, square and cube numbers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simple arithmetic progression</a:t>
                          </a:r>
                        </a:p>
                        <a:p>
                          <a:pPr marL="180975" indent="-180975">
                            <a:lnSpc>
                              <a:spcPct val="150000"/>
                            </a:lnSpc>
                            <a:buFont typeface="Arial" panose="020B0604020202020204" pitchFamily="34" charset="0"/>
                            <a:buChar char="•"/>
                          </a:pPr>
                          <a:r>
                            <a:rPr lang="en-GB" sz="1100" b="0" u="sng" kern="1200" dirty="0" smtClean="0">
                              <a:solidFill>
                                <a:schemeClr val="dk1"/>
                              </a:solidFill>
                              <a:latin typeface="Arial" pitchFamily="34" charset="0"/>
                              <a:ea typeface="+mn-ea"/>
                              <a:cs typeface="Arial" pitchFamily="34" charset="0"/>
                            </a:rPr>
                            <a:t>Fibonacci type sequences</a:t>
                          </a:r>
                          <a:endParaRPr lang="en-GB" sz="1100" b="0" kern="1200" dirty="0" smtClean="0">
                            <a:solidFill>
                              <a:schemeClr val="dk1"/>
                            </a:solidFill>
                            <a:latin typeface="Arial" pitchFamily="34" charset="0"/>
                            <a:ea typeface="+mn-ea"/>
                            <a:cs typeface="Arial" pitchFamily="34" charset="0"/>
                          </a:endParaRPr>
                        </a:p>
                        <a:p>
                          <a:pPr marL="180975" indent="-180975">
                            <a:lnSpc>
                              <a:spcPct val="150000"/>
                            </a:lnSpc>
                            <a:buFont typeface="Arial" panose="020B0604020202020204" pitchFamily="34" charset="0"/>
                            <a:buChar char="•"/>
                          </a:pPr>
                          <a:r>
                            <a:rPr lang="en-GB" sz="1100" b="0" u="sng" kern="1200" dirty="0" smtClean="0">
                              <a:solidFill>
                                <a:schemeClr val="dk1"/>
                              </a:solidFill>
                              <a:latin typeface="Arial" pitchFamily="34" charset="0"/>
                              <a:ea typeface="+mn-ea"/>
                              <a:cs typeface="Arial" pitchFamily="34" charset="0"/>
                            </a:rPr>
                            <a:t>quadratic sequences</a:t>
                          </a:r>
                        </a:p>
                        <a:p>
                          <a:pPr marL="180975" indent="-180975">
                            <a:lnSpc>
                              <a:spcPct val="150000"/>
                            </a:lnSpc>
                            <a:buFont typeface="Arial" panose="020B0604020202020204" pitchFamily="34" charset="0"/>
                            <a:buChar char="•"/>
                          </a:pPr>
                          <a:r>
                            <a:rPr lang="en-GB" sz="1100" b="0" u="sng" kern="1200" dirty="0" smtClean="0">
                              <a:solidFill>
                                <a:schemeClr val="dk1"/>
                              </a:solidFill>
                              <a:latin typeface="Arial" pitchFamily="34" charset="0"/>
                              <a:ea typeface="+mn-ea"/>
                              <a:cs typeface="Arial" pitchFamily="34" charset="0"/>
                            </a:rPr>
                            <a:t>and simple geometric progressions (</a:t>
                          </a:r>
                          <a14:m>
                            <m:oMath xmlns:m="http://schemas.openxmlformats.org/officeDocument/2006/math">
                              <m:sSup>
                                <m:sSupPr>
                                  <m:ctrlPr>
                                    <a:rPr lang="en-GB" sz="1100" b="0" i="1" u="sng" kern="1200" smtClean="0">
                                      <a:solidFill>
                                        <a:schemeClr val="dk1"/>
                                      </a:solidFill>
                                      <a:latin typeface="Cambria Math"/>
                                      <a:ea typeface="+mn-ea"/>
                                      <a:cs typeface="Arial" pitchFamily="34" charset="0"/>
                                    </a:rPr>
                                  </m:ctrlPr>
                                </m:sSupPr>
                                <m:e>
                                  <m:r>
                                    <a:rPr lang="en-GB" sz="1100" b="0" i="1" u="sng" kern="1200" smtClean="0">
                                      <a:solidFill>
                                        <a:schemeClr val="dk1"/>
                                      </a:solidFill>
                                      <a:latin typeface="Cambria Math"/>
                                      <a:ea typeface="+mn-ea"/>
                                      <a:cs typeface="Arial" pitchFamily="34" charset="0"/>
                                    </a:rPr>
                                    <m:t>𝑟</m:t>
                                  </m:r>
                                </m:e>
                                <m:sup>
                                  <m:r>
                                    <a:rPr lang="en-GB" sz="1100" b="0" i="1" u="sng" kern="1200" smtClean="0">
                                      <a:solidFill>
                                        <a:schemeClr val="dk1"/>
                                      </a:solidFill>
                                      <a:latin typeface="Cambria Math"/>
                                      <a:ea typeface="+mn-ea"/>
                                      <a:cs typeface="Arial" pitchFamily="34" charset="0"/>
                                    </a:rPr>
                                    <m:t>𝑛</m:t>
                                  </m:r>
                                </m:sup>
                              </m:sSup>
                            </m:oMath>
                          </a14:m>
                          <a:r>
                            <a:rPr lang="en-GB" sz="1100" b="0" u="sng" kern="1200" dirty="0" smtClean="0">
                              <a:solidFill>
                                <a:schemeClr val="dk1"/>
                              </a:solidFill>
                              <a:latin typeface="Arial" pitchFamily="34" charset="0"/>
                              <a:ea typeface="+mn-ea"/>
                              <a:cs typeface="Arial" pitchFamily="34" charset="0"/>
                            </a:rPr>
                            <a:t> where </a:t>
                          </a:r>
                          <a14:m>
                            <m:oMath xmlns:m="http://schemas.openxmlformats.org/officeDocument/2006/math">
                              <m:r>
                                <a:rPr lang="en-GB" sz="1100" b="0" i="1" u="sng" kern="1200" smtClean="0">
                                  <a:solidFill>
                                    <a:schemeClr val="dk1"/>
                                  </a:solidFill>
                                  <a:latin typeface="Cambria Math"/>
                                  <a:ea typeface="+mn-ea"/>
                                  <a:cs typeface="Arial" pitchFamily="34" charset="0"/>
                                </a:rPr>
                                <m:t>𝑛</m:t>
                              </m:r>
                            </m:oMath>
                          </a14:m>
                          <a:r>
                            <a:rPr lang="en-GB" sz="1100" b="0" u="sng" kern="1200" dirty="0" smtClean="0">
                              <a:solidFill>
                                <a:schemeClr val="dk1"/>
                              </a:solidFill>
                              <a:latin typeface="Arial" pitchFamily="34" charset="0"/>
                              <a:ea typeface="+mn-ea"/>
                              <a:cs typeface="Arial" pitchFamily="34" charset="0"/>
                            </a:rPr>
                            <a:t> is an integer and </a:t>
                          </a:r>
                          <a14:m>
                            <m:oMath xmlns:m="http://schemas.openxmlformats.org/officeDocument/2006/math">
                              <m:r>
                                <a:rPr lang="en-GB" sz="1100" b="0" i="1" u="sng" kern="1200" smtClean="0">
                                  <a:solidFill>
                                    <a:schemeClr val="dk1"/>
                                  </a:solidFill>
                                  <a:latin typeface="Cambria Math"/>
                                  <a:ea typeface="+mn-ea"/>
                                  <a:cs typeface="Arial" pitchFamily="34" charset="0"/>
                                </a:rPr>
                                <m:t>𝑟</m:t>
                              </m:r>
                            </m:oMath>
                          </a14:m>
                          <a:r>
                            <a:rPr lang="en-GB" sz="1100" b="0" u="sng" kern="1200" dirty="0" smtClean="0">
                              <a:solidFill>
                                <a:schemeClr val="dk1"/>
                              </a:solidFill>
                              <a:latin typeface="Arial" pitchFamily="34" charset="0"/>
                              <a:ea typeface="+mn-ea"/>
                              <a:cs typeface="Arial" pitchFamily="34" charset="0"/>
                            </a:rPr>
                            <a:t> is a rational number</a:t>
                          </a:r>
                          <a:r>
                            <a:rPr lang="en-GB" sz="1100" b="0" u="sng" kern="1200" baseline="0" dirty="0" smtClean="0">
                              <a:solidFill>
                                <a:schemeClr val="dk1"/>
                              </a:solidFill>
                              <a:latin typeface="Arial" pitchFamily="34" charset="0"/>
                              <a:ea typeface="+mn-ea"/>
                              <a:cs typeface="Arial" pitchFamily="34" charset="0"/>
                            </a:rPr>
                            <a:t> &gt; 0)</a:t>
                          </a:r>
                        </a:p>
                      </a:txBody>
                      <a:tcPr marT="45712" marB="45712"/>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other recursive sequences will be defined in the question</a:t>
                          </a:r>
                          <a:endParaRPr lang="en-GB" sz="1100" b="0" u="none" kern="1200" dirty="0" smtClean="0">
                            <a:solidFill>
                              <a:schemeClr val="dk1"/>
                            </a:solidFill>
                            <a:latin typeface="Arial" pitchFamily="34" charset="0"/>
                            <a:ea typeface="+mn-ea"/>
                            <a:cs typeface="Arial" pitchFamily="34" charset="0"/>
                          </a:endParaRPr>
                        </a:p>
                        <a:p>
                          <a:pPr marL="171450" indent="-171450">
                            <a:lnSpc>
                              <a:spcPct val="150000"/>
                            </a:lnSpc>
                            <a:buFont typeface="Wingdings" pitchFamily="2" charset="2"/>
                            <a:buChar char="Ø"/>
                          </a:pPr>
                          <a:endParaRPr lang="en-GB" sz="1100" b="0" dirty="0">
                            <a:latin typeface="Verdana" pitchFamily="34" charset="0"/>
                          </a:endParaRPr>
                        </a:p>
                      </a:txBody>
                      <a:tcPr marT="45712" marB="45712"/>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1566074227"/>
                  </p:ext>
                </p:extLst>
              </p:nvPr>
            </p:nvGraphicFramePr>
            <p:xfrm>
              <a:off x="658813" y="1525550"/>
              <a:ext cx="8936359" cy="4130500"/>
            </p:xfrm>
            <a:graphic>
              <a:graphicData uri="http://schemas.openxmlformats.org/drawingml/2006/table">
                <a:tbl>
                  <a:tblPr firstRow="1" bandRow="1">
                    <a:tableStyleId>{073A0DAA-6AF3-43AB-8588-CEC1D06C72B9}</a:tableStyleId>
                  </a:tblPr>
                  <a:tblGrid>
                    <a:gridCol w="432000"/>
                    <a:gridCol w="5047975"/>
                    <a:gridCol w="3456384"/>
                  </a:tblGrid>
                  <a:tr h="759481">
                    <a:tc>
                      <a:txBody>
                        <a:bodyPr/>
                        <a:lstStyle/>
                        <a:p>
                          <a:endParaRPr lang="en-GB" sz="1600" b="0" dirty="0">
                            <a:effectLst>
                              <a:outerShdw blurRad="38100" dist="38100" dir="2700000" algn="tl">
                                <a:srgbClr val="000000">
                                  <a:alpha val="43137"/>
                                </a:srgbClr>
                              </a:outerShdw>
                            </a:effectLst>
                            <a:latin typeface="+mj-lt"/>
                          </a:endParaRPr>
                        </a:p>
                      </a:txBody>
                      <a:tcPr marT="45712" marB="4571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mj-lt"/>
                          </a:endParaRPr>
                        </a:p>
                      </a:txBody>
                      <a:tcPr marT="45712" marB="4571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2" marB="45712" anchor="ctr"/>
                    </a:tc>
                  </a:tr>
                  <a:tr h="151937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A23</a:t>
                          </a:r>
                        </a:p>
                      </a:txBody>
                      <a:tcPr marT="45712" marB="45712"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Generate terms of a sequence from either a term-to-term or a position-to-term rule</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12" marB="45712"/>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including from patterns and diagrams</a:t>
                          </a:r>
                        </a:p>
                        <a:p>
                          <a:pPr marL="171450" indent="-171450">
                            <a:lnSpc>
                              <a:spcPct val="150000"/>
                            </a:lnSpc>
                            <a:buFont typeface="Wingdings" pitchFamily="2" charset="2"/>
                            <a:buChar char="Ø"/>
                          </a:pPr>
                          <a:endParaRPr lang="en-GB" sz="1100" b="0" dirty="0">
                            <a:latin typeface="Verdana" pitchFamily="34" charset="0"/>
                          </a:endParaRPr>
                        </a:p>
                      </a:txBody>
                      <a:tcPr marT="45712" marB="45712"/>
                    </a:tc>
                  </a:tr>
                  <a:tr h="1851644">
                    <a:tc>
                      <a:txBody>
                        <a:bodyPr/>
                        <a:lstStyle/>
                        <a:p>
                          <a:pPr marL="0" indent="0" algn="ctr">
                            <a:lnSpc>
                              <a:spcPct val="150000"/>
                            </a:lnSpc>
                            <a:buFont typeface="Arial" panose="020B0604020202020204" pitchFamily="34" charset="0"/>
                            <a:buNone/>
                          </a:pPr>
                          <a:r>
                            <a:rPr lang="en-GB" sz="1800" b="0" u="none" kern="1200" baseline="0" dirty="0" smtClean="0">
                              <a:solidFill>
                                <a:schemeClr val="dk1"/>
                              </a:solidFill>
                              <a:latin typeface="Arial" pitchFamily="34" charset="0"/>
                              <a:ea typeface="+mn-ea"/>
                              <a:cs typeface="Arial" pitchFamily="34" charset="0"/>
                            </a:rPr>
                            <a:t>A24</a:t>
                          </a:r>
                        </a:p>
                      </a:txBody>
                      <a:tcPr marT="45712" marB="45712" vert="vert" anchor="ctr">
                        <a:solidFill>
                          <a:srgbClr val="FF0000"/>
                        </a:solidFill>
                      </a:tcPr>
                    </a:tc>
                    <a:tc>
                      <a:txBody>
                        <a:bodyPr/>
                        <a:lstStyle/>
                        <a:p>
                          <a:endParaRPr lang="en-US"/>
                        </a:p>
                      </a:txBody>
                      <a:tcPr marT="45712" marB="45712">
                        <a:blipFill rotWithShape="1">
                          <a:blip r:embed="rId2"/>
                          <a:stretch>
                            <a:fillRect l="-10749" t="-123026" r="-68599" b="-329"/>
                          </a:stretch>
                        </a:blip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other recursive sequences will be defined in the question</a:t>
                          </a:r>
                          <a:endParaRPr lang="en-GB" sz="1100" b="0" u="none" kern="1200" dirty="0" smtClean="0">
                            <a:solidFill>
                              <a:schemeClr val="dk1"/>
                            </a:solidFill>
                            <a:latin typeface="Arial" pitchFamily="34" charset="0"/>
                            <a:ea typeface="+mn-ea"/>
                            <a:cs typeface="Arial" pitchFamily="34" charset="0"/>
                          </a:endParaRPr>
                        </a:p>
                        <a:p>
                          <a:pPr marL="171450" indent="-171450">
                            <a:lnSpc>
                              <a:spcPct val="150000"/>
                            </a:lnSpc>
                            <a:buFont typeface="Wingdings" pitchFamily="2" charset="2"/>
                            <a:buChar char="Ø"/>
                          </a:pPr>
                          <a:endParaRPr lang="en-GB" sz="1100" b="0" dirty="0">
                            <a:latin typeface="Verdana" pitchFamily="34" charset="0"/>
                          </a:endParaRPr>
                        </a:p>
                      </a:txBody>
                      <a:tcPr marT="45712" marB="45712"/>
                    </a:tc>
                  </a:tr>
                </a:tbl>
              </a:graphicData>
            </a:graphic>
          </p:graphicFrame>
        </mc:Fallback>
      </mc:AlternateContent>
      <p:sp>
        <p:nvSpPr>
          <p:cNvPr id="23565"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Sequences</a:t>
            </a:r>
            <a:endParaRPr lang="en-GB" sz="1800" b="1" dirty="0">
              <a:latin typeface="Verdana" pitchFamily="34" charset="0"/>
              <a:hlinkClick r:id="rId3"/>
            </a:endParaRPr>
          </a:p>
          <a:p>
            <a:r>
              <a:rPr lang="en-GB" sz="1800" b="1" dirty="0">
                <a:latin typeface="Verdana" pitchFamily="34" charset="0"/>
              </a:rPr>
              <a:t>                                            </a:t>
            </a:r>
            <a:endParaRPr lang="en-GB" sz="1800" dirty="0"/>
          </a:p>
        </p:txBody>
      </p:sp>
      <p:sp>
        <p:nvSpPr>
          <p:cNvPr id="4" name="Right Arrow 3">
            <a:hlinkClick r:id="" action="ppaction://hlinkshowjump?jump=nextslide"/>
          </p:cNvPr>
          <p:cNvSpPr/>
          <p:nvPr/>
        </p:nvSpPr>
        <p:spPr>
          <a:xfrm>
            <a:off x="8010525"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53722671"/>
              </p:ext>
            </p:extLst>
          </p:nvPr>
        </p:nvGraphicFramePr>
        <p:xfrm>
          <a:off x="742865" y="1386084"/>
          <a:ext cx="9068331" cy="4060571"/>
        </p:xfrm>
        <a:graphic>
          <a:graphicData uri="http://schemas.openxmlformats.org/drawingml/2006/table">
            <a:tbl>
              <a:tblPr firstRow="1" bandRow="1">
                <a:tableStyleId>{073A0DAA-6AF3-43AB-8588-CEC1D06C72B9}</a:tableStyleId>
              </a:tblPr>
              <a:tblGrid>
                <a:gridCol w="432000"/>
                <a:gridCol w="5251955"/>
                <a:gridCol w="3384376"/>
              </a:tblGrid>
              <a:tr h="357202">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r>
              <a:tr h="1348785">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R9</a:t>
                      </a:r>
                    </a:p>
                  </a:txBody>
                  <a:tcPr marT="45722" marB="45722" vert="vert" anchor="ctr">
                    <a:solidFill>
                      <a:srgbClr val="E69CA4"/>
                    </a:solidFill>
                  </a:tcPr>
                </a:tc>
                <a:tc>
                  <a:txBody>
                    <a:bodyPr/>
                    <a:lstStyle/>
                    <a:p>
                      <a:pPr marL="180975" indent="-180975" algn="l">
                        <a:lnSpc>
                          <a:spcPct val="150000"/>
                        </a:lnSpc>
                        <a:buFont typeface="Wingdings" pitchFamily="2" charset="2"/>
                        <a:buChar char="Ø"/>
                      </a:pPr>
                      <a:r>
                        <a:rPr lang="en-GB" sz="1100" b="0" dirty="0" smtClean="0">
                          <a:latin typeface="Arial" pitchFamily="34" charset="0"/>
                          <a:cs typeface="Arial" pitchFamily="34" charset="0"/>
                        </a:rPr>
                        <a:t>Define percentage as ‘number of parts per hundred’</a:t>
                      </a:r>
                    </a:p>
                    <a:p>
                      <a:pPr marL="180975" indent="-180975" algn="l">
                        <a:lnSpc>
                          <a:spcPct val="150000"/>
                        </a:lnSpc>
                        <a:buFont typeface="Wingdings" pitchFamily="2" charset="2"/>
                        <a:buChar char="Ø"/>
                      </a:pPr>
                      <a:r>
                        <a:rPr lang="en-GB" sz="1100" b="0" dirty="0" smtClean="0">
                          <a:latin typeface="Arial" pitchFamily="34" charset="0"/>
                          <a:cs typeface="Arial" pitchFamily="34" charset="0"/>
                        </a:rPr>
                        <a:t>Interpret percentages and percentage </a:t>
                      </a:r>
                      <a:r>
                        <a:rPr lang="en-GB" sz="1100" b="0" baseline="0" dirty="0" smtClean="0">
                          <a:latin typeface="Arial" pitchFamily="34" charset="0"/>
                          <a:cs typeface="Arial" pitchFamily="34" charset="0"/>
                        </a:rPr>
                        <a:t>changes as a fraction or decimal and interpret these multiplicatively</a:t>
                      </a:r>
                    </a:p>
                    <a:p>
                      <a:pPr marL="180975" indent="-180975" algn="l">
                        <a:lnSpc>
                          <a:spcPct val="150000"/>
                        </a:lnSpc>
                        <a:buFont typeface="Wingdings" pitchFamily="2" charset="2"/>
                        <a:buChar char="Ø"/>
                      </a:pPr>
                      <a:r>
                        <a:rPr lang="en-GB" sz="1100" b="0" baseline="0" dirty="0" smtClean="0">
                          <a:latin typeface="Arial" pitchFamily="34" charset="0"/>
                          <a:cs typeface="Arial" pitchFamily="34" charset="0"/>
                        </a:rPr>
                        <a:t>Express one quantity as a percentage of another</a:t>
                      </a:r>
                    </a:p>
                    <a:p>
                      <a:pPr marL="180975" indent="-180975" algn="l">
                        <a:lnSpc>
                          <a:spcPct val="150000"/>
                        </a:lnSpc>
                        <a:buFont typeface="Wingdings" pitchFamily="2" charset="2"/>
                        <a:buChar char="Ø"/>
                      </a:pPr>
                      <a:r>
                        <a:rPr lang="en-GB" sz="1100" b="0" baseline="0" dirty="0" smtClean="0">
                          <a:latin typeface="Arial" pitchFamily="34" charset="0"/>
                          <a:cs typeface="Arial" pitchFamily="34" charset="0"/>
                        </a:rPr>
                        <a:t>Compare two quantities using percentages</a:t>
                      </a:r>
                    </a:p>
                    <a:p>
                      <a:pPr marL="180975" indent="-180975" algn="l">
                        <a:lnSpc>
                          <a:spcPct val="150000"/>
                        </a:lnSpc>
                        <a:buFont typeface="Wingdings" pitchFamily="2" charset="2"/>
                        <a:buChar char="Ø"/>
                      </a:pPr>
                      <a:r>
                        <a:rPr lang="en-GB" sz="1100" b="0" baseline="0" dirty="0" smtClean="0">
                          <a:latin typeface="Arial" pitchFamily="34" charset="0"/>
                          <a:cs typeface="Arial" pitchFamily="34" charset="0"/>
                        </a:rPr>
                        <a:t>Work with percentages greater than 100%</a:t>
                      </a:r>
                    </a:p>
                    <a:p>
                      <a:pPr algn="l">
                        <a:lnSpc>
                          <a:spcPct val="150000"/>
                        </a:lnSpc>
                        <a:buFont typeface="Wingdings" pitchFamily="2" charset="2"/>
                        <a:buChar char="Ø"/>
                      </a:pPr>
                      <a:endParaRPr lang="en-GB" sz="1100" b="0" baseline="0" dirty="0" smtClean="0">
                        <a:latin typeface="Arial" pitchFamily="34" charset="0"/>
                        <a:cs typeface="Arial" pitchFamily="34" charset="0"/>
                      </a:endParaRPr>
                    </a:p>
                    <a:p>
                      <a:pPr algn="l">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2" marB="45722"/>
                </a:tc>
                <a:tc>
                  <a:txBody>
                    <a:bodyPr/>
                    <a:lstStyle/>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txBody>
                  <a:tcPr marT="45722" marB="45722"/>
                </a:tc>
              </a:tr>
              <a:tr h="1348785">
                <a:tc>
                  <a:txBody>
                    <a:bodyPr/>
                    <a:lstStyle/>
                    <a:p>
                      <a:pPr algn="ctr">
                        <a:lnSpc>
                          <a:spcPct val="150000"/>
                        </a:lnSpc>
                        <a:buFont typeface="Wingdings" pitchFamily="2" charset="2"/>
                        <a:buNone/>
                      </a:pPr>
                      <a:r>
                        <a:rPr lang="en-GB" sz="1800" b="0" dirty="0" smtClean="0">
                          <a:latin typeface="Arial" pitchFamily="34" charset="0"/>
                          <a:cs typeface="Arial" pitchFamily="34" charset="0"/>
                        </a:rPr>
                        <a:t>N12</a:t>
                      </a:r>
                      <a:endParaRPr lang="en-GB" sz="1800" b="0" dirty="0">
                        <a:latin typeface="Arial" pitchFamily="34" charset="0"/>
                        <a:cs typeface="Arial" pitchFamily="34" charset="0"/>
                      </a:endParaRPr>
                    </a:p>
                  </a:txBody>
                  <a:tcPr marT="45722" marB="45722"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Interpret fractions and percentages as operators</a:t>
                      </a:r>
                      <a:endParaRPr lang="en-GB" sz="1100" b="0" dirty="0" smtClean="0">
                        <a:latin typeface="Arial" pitchFamily="34" charset="0"/>
                        <a:cs typeface="Arial" pitchFamily="34" charset="0"/>
                      </a:endParaRPr>
                    </a:p>
                    <a:p>
                      <a:pPr algn="l">
                        <a:lnSpc>
                          <a:spcPct val="150000"/>
                        </a:lnSpc>
                        <a:buFont typeface="Wingdings" pitchFamily="2" charset="2"/>
                        <a:buChar char="Ø"/>
                      </a:pPr>
                      <a:endParaRPr lang="en-GB" sz="1100" b="0" dirty="0">
                        <a:latin typeface="Arial" pitchFamily="34" charset="0"/>
                        <a:cs typeface="Arial" pitchFamily="34" charset="0"/>
                      </a:endParaRPr>
                    </a:p>
                  </a:txBody>
                  <a:tcPr marT="45722" marB="45722"/>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 including interpreting percentage problems using a multiplier</a:t>
                      </a:r>
                    </a:p>
                    <a:p>
                      <a:pPr>
                        <a:lnSpc>
                          <a:spcPct val="150000"/>
                        </a:lnSpc>
                        <a:buFont typeface="Wingdings" pitchFamily="2" charset="2"/>
                        <a:buChar char="Ø"/>
                      </a:pPr>
                      <a:endParaRPr lang="en-GB" sz="1100" b="0" dirty="0" smtClean="0">
                        <a:solidFill>
                          <a:srgbClr val="00B050"/>
                        </a:solidFill>
                        <a:latin typeface="Arial" panose="020B0604020202020204" pitchFamily="34" charset="0"/>
                        <a:cs typeface="Arial" panose="020B0604020202020204" pitchFamily="34" charset="0"/>
                      </a:endParaRPr>
                    </a:p>
                  </a:txBody>
                  <a:tcPr marT="45722" marB="45722"/>
                </a:tc>
              </a:tr>
            </a:tbl>
          </a:graphicData>
        </a:graphic>
      </p:graphicFrame>
      <p:sp>
        <p:nvSpPr>
          <p:cNvPr id="24595" name="TextBox 3"/>
          <p:cNvSpPr txBox="1">
            <a:spLocks noChangeArrowheads="1"/>
          </p:cNvSpPr>
          <p:nvPr/>
        </p:nvSpPr>
        <p:spPr bwMode="auto">
          <a:xfrm>
            <a:off x="488950" y="431800"/>
            <a:ext cx="2628900" cy="369888"/>
          </a:xfrm>
          <a:prstGeom prst="rect">
            <a:avLst/>
          </a:prstGeom>
          <a:noFill/>
          <a:ln w="9525">
            <a:noFill/>
            <a:miter lim="800000"/>
            <a:headEnd/>
            <a:tailEnd/>
          </a:ln>
        </p:spPr>
        <p:txBody>
          <a:bodyPr wrap="none">
            <a:spAutoFit/>
          </a:bodyPr>
          <a:lstStyle/>
          <a:p>
            <a:r>
              <a:rPr lang="en-GB" sz="1800" b="1" dirty="0">
                <a:latin typeface="Verdana" pitchFamily="34" charset="0"/>
              </a:rPr>
              <a:t>Basic Percentages </a:t>
            </a:r>
          </a:p>
        </p:txBody>
      </p:sp>
      <p:graphicFrame>
        <p:nvGraphicFramePr>
          <p:cNvPr id="24596" name="Object 7"/>
          <p:cNvGraphicFramePr>
            <a:graphicFrameLocks noChangeAspect="1"/>
          </p:cNvGraphicFramePr>
          <p:nvPr/>
        </p:nvGraphicFramePr>
        <p:xfrm>
          <a:off x="5283200" y="3659188"/>
          <a:ext cx="127000" cy="241300"/>
        </p:xfrm>
        <a:graphic>
          <a:graphicData uri="http://schemas.openxmlformats.org/presentationml/2006/ole">
            <mc:AlternateContent xmlns:mc="http://schemas.openxmlformats.org/markup-compatibility/2006">
              <mc:Choice xmlns:v="urn:schemas-microsoft-com:vml" Requires="v">
                <p:oleObj spid="_x0000_s24890" name="Equation" r:id="rId3" imgW="126890" imgH="241091" progId="Equation.3">
                  <p:embed/>
                </p:oleObj>
              </mc:Choice>
              <mc:Fallback>
                <p:oleObj name="Equation" r:id="rId3" imgW="126890" imgH="241091" progId="Equation.3">
                  <p:embed/>
                  <p:pic>
                    <p:nvPicPr>
                      <p:cNvPr id="0" name="Picture 2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3659188"/>
                        <a:ext cx="1270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97" name="Object 8"/>
          <p:cNvGraphicFramePr>
            <a:graphicFrameLocks noChangeAspect="1"/>
          </p:cNvGraphicFramePr>
          <p:nvPr/>
        </p:nvGraphicFramePr>
        <p:xfrm>
          <a:off x="5283200" y="3659188"/>
          <a:ext cx="127000" cy="241300"/>
        </p:xfrm>
        <a:graphic>
          <a:graphicData uri="http://schemas.openxmlformats.org/presentationml/2006/ole">
            <mc:AlternateContent xmlns:mc="http://schemas.openxmlformats.org/markup-compatibility/2006">
              <mc:Choice xmlns:v="urn:schemas-microsoft-com:vml" Requires="v">
                <p:oleObj spid="_x0000_s24891" name="Equation" r:id="rId5" imgW="126890" imgH="241091" progId="Equation.3">
                  <p:embed/>
                </p:oleObj>
              </mc:Choice>
              <mc:Fallback>
                <p:oleObj name="Equation" r:id="rId5" imgW="126890" imgH="241091" progId="Equation.3">
                  <p:embed/>
                  <p:pic>
                    <p:nvPicPr>
                      <p:cNvPr id="0" name="Picture 2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3659188"/>
                        <a:ext cx="1270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ight Arrow 7">
            <a:hlinkClick r:id="" action="ppaction://hlinkshowjump?jump=nextslide"/>
          </p:cNvPr>
          <p:cNvSpPr/>
          <p:nvPr/>
        </p:nvSpPr>
        <p:spPr>
          <a:xfrm>
            <a:off x="10050462" y="6651625"/>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Right Arrow 8">
            <a:hlinkClick r:id="" action="ppaction://hlinkshowjump?jump=nextslide"/>
          </p:cNvPr>
          <p:cNvSpPr/>
          <p:nvPr/>
        </p:nvSpPr>
        <p:spPr>
          <a:xfrm>
            <a:off x="8285163" y="70056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01624398"/>
              </p:ext>
            </p:extLst>
          </p:nvPr>
        </p:nvGraphicFramePr>
        <p:xfrm>
          <a:off x="594172" y="1404367"/>
          <a:ext cx="9145016" cy="5324653"/>
        </p:xfrm>
        <a:graphic>
          <a:graphicData uri="http://schemas.openxmlformats.org/drawingml/2006/table">
            <a:tbl>
              <a:tblPr firstRow="1" bandRow="1">
                <a:tableStyleId>{073A0DAA-6AF3-43AB-8588-CEC1D06C72B9}</a:tableStyleId>
              </a:tblPr>
              <a:tblGrid>
                <a:gridCol w="432000"/>
                <a:gridCol w="5112616"/>
                <a:gridCol w="3600400"/>
              </a:tblGrid>
              <a:tr h="554633">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4" marB="4567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4" marB="4567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4" marB="45674" anchor="ctr"/>
                </a:tc>
              </a:tr>
              <a:tr h="1140990">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G12</a:t>
                      </a:r>
                    </a:p>
                  </a:txBody>
                  <a:tcPr marT="45674" marB="45674"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Identify properties of the faces,</a:t>
                      </a:r>
                      <a:r>
                        <a:rPr lang="en-GB" sz="1100" b="0" kern="1200" baseline="0" dirty="0" smtClean="0">
                          <a:solidFill>
                            <a:schemeClr val="dk1"/>
                          </a:solidFill>
                          <a:latin typeface="Arial" pitchFamily="34" charset="0"/>
                          <a:ea typeface="+mn-ea"/>
                          <a:cs typeface="Arial" pitchFamily="34" charset="0"/>
                        </a:rPr>
                        <a:t> surfaces, edges and vertices of: cube, cuboids, prisms, cylinders, pyramids, cones and spheres</a:t>
                      </a: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674" marB="4567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r>
              <a:tr h="975521">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G17</a:t>
                      </a:r>
                    </a:p>
                  </a:txBody>
                  <a:tcPr marT="45674" marB="45674"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Calculate the perimeter of a 2D shape and composite shapes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r>
              <a:tr h="975521">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G16</a:t>
                      </a:r>
                    </a:p>
                  </a:txBody>
                  <a:tcPr marT="45674" marB="45674"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Know and apply formulae to calculate</a:t>
                      </a:r>
                      <a:r>
                        <a:rPr lang="en-GB" sz="1100" b="0" kern="1200" baseline="0" dirty="0" smtClean="0">
                          <a:solidFill>
                            <a:schemeClr val="dk1"/>
                          </a:solidFill>
                          <a:latin typeface="Arial" pitchFamily="34" charset="0"/>
                          <a:ea typeface="+mn-ea"/>
                          <a:cs typeface="Arial" pitchFamily="34" charset="0"/>
                        </a:rPr>
                        <a:t> area of:</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triangles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parallelograms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trapezia</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r>
              <a:tr h="1097203">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G17</a:t>
                      </a:r>
                    </a:p>
                  </a:txBody>
                  <a:tcPr marT="45687" marB="45687" vert="vert" anchor="ctr">
                    <a:solidFill>
                      <a:srgbClr val="00B050"/>
                    </a:solidFill>
                  </a:tcPr>
                </a:tc>
                <a:tc>
                  <a:txBody>
                    <a:bodyPr/>
                    <a:lstStyle/>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Calculate the area of composite shapes</a:t>
                      </a:r>
                    </a:p>
                  </a:txBody>
                  <a:tcPr marT="45687" marB="4568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87" marB="45687"/>
                </a:tc>
              </a:tr>
            </a:tbl>
          </a:graphicData>
        </a:graphic>
      </p:graphicFrame>
      <p:sp>
        <p:nvSpPr>
          <p:cNvPr id="25619" name="TextBox 3"/>
          <p:cNvSpPr txBox="1">
            <a:spLocks noChangeArrowheads="1"/>
          </p:cNvSpPr>
          <p:nvPr/>
        </p:nvSpPr>
        <p:spPr bwMode="auto">
          <a:xfrm>
            <a:off x="306388" y="463550"/>
            <a:ext cx="6480175" cy="369888"/>
          </a:xfrm>
          <a:prstGeom prst="rect">
            <a:avLst/>
          </a:prstGeom>
          <a:noFill/>
          <a:ln w="9525">
            <a:noFill/>
            <a:miter lim="800000"/>
            <a:headEnd/>
            <a:tailEnd/>
          </a:ln>
        </p:spPr>
        <p:txBody>
          <a:bodyPr>
            <a:spAutoFit/>
          </a:bodyPr>
          <a:lstStyle/>
          <a:p>
            <a:r>
              <a:rPr lang="en-GB" sz="1800" b="1" dirty="0" smtClean="0">
                <a:latin typeface="Verdana" pitchFamily="34" charset="0"/>
              </a:rPr>
              <a:t>Introduction to Perimeter </a:t>
            </a:r>
            <a:r>
              <a:rPr lang="en-GB" sz="1800" b="1" dirty="0">
                <a:latin typeface="Verdana" pitchFamily="34" charset="0"/>
              </a:rPr>
              <a:t>and Area  </a:t>
            </a:r>
            <a:endParaRPr lang="en-GB" sz="1800" dirty="0"/>
          </a:p>
        </p:txBody>
      </p:sp>
      <p:sp>
        <p:nvSpPr>
          <p:cNvPr id="8" name="Right Arrow 7">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12080951"/>
              </p:ext>
            </p:extLst>
          </p:nvPr>
        </p:nvGraphicFramePr>
        <p:xfrm>
          <a:off x="609037" y="1620391"/>
          <a:ext cx="9058143" cy="3033333"/>
        </p:xfrm>
        <a:graphic>
          <a:graphicData uri="http://schemas.openxmlformats.org/drawingml/2006/table">
            <a:tbl>
              <a:tblPr firstRow="1" bandRow="1">
                <a:tableStyleId>{073A0DAA-6AF3-43AB-8588-CEC1D06C72B9}</a:tableStyleId>
              </a:tblPr>
              <a:tblGrid>
                <a:gridCol w="432000"/>
                <a:gridCol w="4665703"/>
                <a:gridCol w="3960440"/>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348995">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None/>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1348995">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2</a:t>
            </a:r>
            <a:endParaRPr lang="en-GB" sz="1800" b="1" dirty="0">
              <a:latin typeface="Verdan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47"/>
          <p:cNvGrpSpPr>
            <a:grpSpLocks/>
          </p:cNvGrpSpPr>
          <p:nvPr/>
        </p:nvGrpSpPr>
        <p:grpSpPr bwMode="auto">
          <a:xfrm>
            <a:off x="131763" y="5292725"/>
            <a:ext cx="1035050" cy="673100"/>
            <a:chOff x="131726" y="4784396"/>
            <a:chExt cx="1035087" cy="1181456"/>
          </a:xfrm>
        </p:grpSpPr>
        <p:sp>
          <p:nvSpPr>
            <p:cNvPr id="30" name="Holiday 31"/>
            <p:cNvSpPr/>
            <p:nvPr/>
          </p:nvSpPr>
          <p:spPr>
            <a:xfrm>
              <a:off x="131727" y="4784396"/>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5" name="Holiday"/>
            <p:cNvSpPr txBox="1"/>
            <p:nvPr/>
          </p:nvSpPr>
          <p:spPr>
            <a:xfrm>
              <a:off x="131726" y="4943225"/>
              <a:ext cx="1035087" cy="24242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8195" name="Group 46"/>
          <p:cNvGrpSpPr>
            <a:grpSpLocks/>
          </p:cNvGrpSpPr>
          <p:nvPr/>
        </p:nvGrpSpPr>
        <p:grpSpPr bwMode="auto">
          <a:xfrm>
            <a:off x="1173163" y="5289550"/>
            <a:ext cx="1035050" cy="673100"/>
            <a:chOff x="1173097" y="4780763"/>
            <a:chExt cx="1035087" cy="1181456"/>
          </a:xfrm>
        </p:grpSpPr>
        <p:sp>
          <p:nvSpPr>
            <p:cNvPr id="29" name="Holiday 32"/>
            <p:cNvSpPr/>
            <p:nvPr/>
          </p:nvSpPr>
          <p:spPr>
            <a:xfrm>
              <a:off x="1173098" y="4780763"/>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6" name="Holiday"/>
            <p:cNvSpPr txBox="1"/>
            <p:nvPr/>
          </p:nvSpPr>
          <p:spPr>
            <a:xfrm>
              <a:off x="1173097" y="4939592"/>
              <a:ext cx="1035087" cy="24242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8196" name="Group 44"/>
          <p:cNvGrpSpPr>
            <a:grpSpLocks/>
          </p:cNvGrpSpPr>
          <p:nvPr/>
        </p:nvGrpSpPr>
        <p:grpSpPr bwMode="auto">
          <a:xfrm>
            <a:off x="3251200" y="4068763"/>
            <a:ext cx="1039813" cy="712787"/>
            <a:chOff x="3251190" y="3585369"/>
            <a:chExt cx="1039842" cy="1194960"/>
          </a:xfrm>
        </p:grpSpPr>
        <p:sp>
          <p:nvSpPr>
            <p:cNvPr id="31" name="Holiday 24"/>
            <p:cNvSpPr/>
            <p:nvPr/>
          </p:nvSpPr>
          <p:spPr>
            <a:xfrm>
              <a:off x="3260709" y="3585369"/>
              <a:ext cx="1030323" cy="1194960"/>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7" name="Holiday"/>
            <p:cNvSpPr txBox="1"/>
            <p:nvPr/>
          </p:nvSpPr>
          <p:spPr>
            <a:xfrm>
              <a:off x="3251190" y="3753035"/>
              <a:ext cx="1035079" cy="242187"/>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8197" name="Group 45"/>
          <p:cNvGrpSpPr>
            <a:grpSpLocks/>
          </p:cNvGrpSpPr>
          <p:nvPr/>
        </p:nvGrpSpPr>
        <p:grpSpPr bwMode="auto">
          <a:xfrm>
            <a:off x="7437438" y="5292725"/>
            <a:ext cx="1035050" cy="674688"/>
            <a:chOff x="7437452" y="4785175"/>
            <a:chExt cx="1035087" cy="1181456"/>
          </a:xfrm>
        </p:grpSpPr>
        <p:sp>
          <p:nvSpPr>
            <p:cNvPr id="28" name="Holiday 38"/>
            <p:cNvSpPr/>
            <p:nvPr/>
          </p:nvSpPr>
          <p:spPr>
            <a:xfrm>
              <a:off x="7440611" y="4785175"/>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8" name="Holiday"/>
            <p:cNvSpPr txBox="1"/>
            <p:nvPr/>
          </p:nvSpPr>
          <p:spPr>
            <a:xfrm>
              <a:off x="7437452" y="4938070"/>
              <a:ext cx="1035087" cy="241850"/>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8198" name="Group 42"/>
          <p:cNvGrpSpPr>
            <a:grpSpLocks/>
          </p:cNvGrpSpPr>
          <p:nvPr/>
        </p:nvGrpSpPr>
        <p:grpSpPr bwMode="auto">
          <a:xfrm>
            <a:off x="6394450" y="2844800"/>
            <a:ext cx="1066800" cy="647700"/>
            <a:chOff x="6394455" y="2385212"/>
            <a:chExt cx="1067458" cy="1172716"/>
          </a:xfrm>
        </p:grpSpPr>
        <p:sp>
          <p:nvSpPr>
            <p:cNvPr id="32" name="Holiday 17"/>
            <p:cNvSpPr/>
            <p:nvPr/>
          </p:nvSpPr>
          <p:spPr>
            <a:xfrm>
              <a:off x="6394455" y="2385212"/>
              <a:ext cx="1030323" cy="117271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9" name="Holiday"/>
            <p:cNvSpPr txBox="1"/>
            <p:nvPr/>
          </p:nvSpPr>
          <p:spPr>
            <a:xfrm>
              <a:off x="6426225" y="2514557"/>
              <a:ext cx="1035688" cy="244315"/>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8199" name="Group 41"/>
          <p:cNvGrpSpPr>
            <a:grpSpLocks/>
          </p:cNvGrpSpPr>
          <p:nvPr/>
        </p:nvGrpSpPr>
        <p:grpSpPr bwMode="auto">
          <a:xfrm>
            <a:off x="7418388" y="1692275"/>
            <a:ext cx="1038225" cy="698500"/>
            <a:chOff x="6389698" y="1189818"/>
            <a:chExt cx="1038230" cy="1181456"/>
          </a:xfrm>
        </p:grpSpPr>
        <p:sp>
          <p:nvSpPr>
            <p:cNvPr id="34" name="Holiday 7"/>
            <p:cNvSpPr/>
            <p:nvPr/>
          </p:nvSpPr>
          <p:spPr>
            <a:xfrm>
              <a:off x="6397605" y="1189818"/>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40" name="Holiday"/>
            <p:cNvSpPr txBox="1"/>
            <p:nvPr/>
          </p:nvSpPr>
          <p:spPr>
            <a:xfrm>
              <a:off x="6389698" y="1337501"/>
              <a:ext cx="1035055" cy="24166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8200" name="Group 43"/>
          <p:cNvGrpSpPr>
            <a:grpSpLocks/>
          </p:cNvGrpSpPr>
          <p:nvPr/>
        </p:nvGrpSpPr>
        <p:grpSpPr bwMode="auto">
          <a:xfrm>
            <a:off x="5346700" y="2844800"/>
            <a:ext cx="1035050" cy="650875"/>
            <a:chOff x="5346700" y="2827672"/>
            <a:chExt cx="1035087" cy="738645"/>
          </a:xfrm>
        </p:grpSpPr>
        <p:sp>
          <p:nvSpPr>
            <p:cNvPr id="33" name="Holiday 16"/>
            <p:cNvSpPr/>
            <p:nvPr/>
          </p:nvSpPr>
          <p:spPr>
            <a:xfrm>
              <a:off x="5346700" y="2827672"/>
              <a:ext cx="1030323" cy="738645"/>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41" name="Holiday"/>
            <p:cNvSpPr txBox="1"/>
            <p:nvPr/>
          </p:nvSpPr>
          <p:spPr>
            <a:xfrm>
              <a:off x="5346700" y="2908743"/>
              <a:ext cx="1035087" cy="243212"/>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sp>
        <p:nvSpPr>
          <p:cNvPr id="2" name="Round Diagonal Corner Rectangle 1">
            <a:hlinkClick r:id="rId2" action="ppaction://hlinksldjump"/>
          </p:cNvPr>
          <p:cNvSpPr>
            <a:spLocks/>
          </p:cNvSpPr>
          <p:nvPr/>
        </p:nvSpPr>
        <p:spPr>
          <a:xfrm>
            <a:off x="8515052" y="1692399"/>
            <a:ext cx="1008062" cy="658812"/>
          </a:xfrm>
          <a:prstGeom prst="round2DiagRect">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Basic Fractions</a:t>
            </a:r>
          </a:p>
        </p:txBody>
      </p:sp>
      <p:sp>
        <p:nvSpPr>
          <p:cNvPr id="3" name="Round Diagonal Corner Rectangle 2">
            <a:hlinkClick r:id="rId3" action="ppaction://hlinksldjump"/>
          </p:cNvPr>
          <p:cNvSpPr>
            <a:spLocks/>
          </p:cNvSpPr>
          <p:nvPr/>
        </p:nvSpPr>
        <p:spPr>
          <a:xfrm>
            <a:off x="162124" y="1692399"/>
            <a:ext cx="936104" cy="657832"/>
          </a:xfrm>
          <a:prstGeom prst="round2DiagRect">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Basic Number</a:t>
            </a:r>
            <a:endParaRPr lang="en-GB" sz="900" b="1" dirty="0">
              <a:solidFill>
                <a:schemeClr val="bg1">
                  <a:alpha val="0"/>
                </a:schemeClr>
              </a:solidFill>
              <a:effectLst>
                <a:outerShdw blurRad="38100" dist="38100" dir="2700000" algn="tl">
                  <a:srgbClr val="000000">
                    <a:alpha val="43137"/>
                  </a:srgbClr>
                </a:outerShdw>
              </a:effectLst>
              <a:latin typeface="Verdana" pitchFamily="34" charset="0"/>
            </a:endParaRPr>
          </a:p>
        </p:txBody>
      </p:sp>
      <p:sp>
        <p:nvSpPr>
          <p:cNvPr id="4" name="Round Diagonal Corner Rectangle 3">
            <a:hlinkClick r:id="rId4" action="ppaction://hlinksldjump"/>
          </p:cNvPr>
          <p:cNvSpPr>
            <a:spLocks/>
          </p:cNvSpPr>
          <p:nvPr/>
        </p:nvSpPr>
        <p:spPr>
          <a:xfrm>
            <a:off x="8947100" y="2844527"/>
            <a:ext cx="1584127" cy="658812"/>
          </a:xfrm>
          <a:prstGeom prst="round2DiagRect">
            <a:avLst/>
          </a:prstGeom>
          <a:solidFill>
            <a:schemeClr val="accent2">
              <a:lumMod val="40000"/>
              <a:lumOff val="60000"/>
            </a:schemeClr>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Basic Percentages</a:t>
            </a:r>
          </a:p>
        </p:txBody>
      </p:sp>
      <p:sp>
        <p:nvSpPr>
          <p:cNvPr id="5" name="Round Diagonal Corner Rectangle 4">
            <a:hlinkClick r:id="rId5" action="ppaction://hlinksldjump"/>
          </p:cNvPr>
          <p:cNvSpPr>
            <a:spLocks/>
          </p:cNvSpPr>
          <p:nvPr/>
        </p:nvSpPr>
        <p:spPr>
          <a:xfrm>
            <a:off x="1170236" y="1692399"/>
            <a:ext cx="1008063" cy="658812"/>
          </a:xfrm>
          <a:prstGeom prst="round2DiagRect">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Factors  and Multiples </a:t>
            </a:r>
          </a:p>
        </p:txBody>
      </p:sp>
      <p:sp>
        <p:nvSpPr>
          <p:cNvPr id="8205" name="TextBox 8"/>
          <p:cNvSpPr txBox="1">
            <a:spLocks noChangeArrowheads="1"/>
          </p:cNvSpPr>
          <p:nvPr/>
        </p:nvSpPr>
        <p:spPr bwMode="auto">
          <a:xfrm>
            <a:off x="17463" y="841375"/>
            <a:ext cx="1252537" cy="361950"/>
          </a:xfrm>
          <a:prstGeom prst="rect">
            <a:avLst/>
          </a:prstGeom>
          <a:noFill/>
          <a:ln w="9525">
            <a:noFill/>
            <a:miter lim="800000"/>
            <a:headEnd/>
            <a:tailEnd/>
          </a:ln>
        </p:spPr>
        <p:txBody>
          <a:bodyPr lIns="104299" tIns="52150" rIns="104299" bIns="52150">
            <a:spAutoFit/>
          </a:bodyPr>
          <a:lstStyle/>
          <a:p>
            <a:r>
              <a:rPr lang="en-GB" sz="1600" b="1" dirty="0">
                <a:latin typeface="Verdana" pitchFamily="34" charset="0"/>
              </a:rPr>
              <a:t>Year </a:t>
            </a:r>
            <a:r>
              <a:rPr lang="en-GB" sz="1600" b="1" dirty="0" smtClean="0">
                <a:latin typeface="Verdana" pitchFamily="34" charset="0"/>
              </a:rPr>
              <a:t>9</a:t>
            </a:r>
            <a:endParaRPr lang="en-GB" sz="1600" b="1" dirty="0">
              <a:latin typeface="Verdana" pitchFamily="34" charset="0"/>
            </a:endParaRPr>
          </a:p>
        </p:txBody>
      </p:sp>
      <p:sp>
        <p:nvSpPr>
          <p:cNvPr id="8206" name="TextBox 9"/>
          <p:cNvSpPr txBox="1">
            <a:spLocks noChangeArrowheads="1"/>
          </p:cNvSpPr>
          <p:nvPr/>
        </p:nvSpPr>
        <p:spPr bwMode="auto">
          <a:xfrm>
            <a:off x="17463" y="393700"/>
            <a:ext cx="7018461" cy="351540"/>
          </a:xfrm>
          <a:prstGeom prst="rect">
            <a:avLst/>
          </a:prstGeom>
          <a:noFill/>
          <a:ln w="9525">
            <a:noFill/>
            <a:miter lim="800000"/>
            <a:headEnd/>
            <a:tailEnd/>
          </a:ln>
        </p:spPr>
        <p:txBody>
          <a:bodyPr wrap="none" lIns="104299" tIns="52150" rIns="104299" bIns="52150">
            <a:spAutoFit/>
          </a:bodyPr>
          <a:lstStyle/>
          <a:p>
            <a:r>
              <a:rPr lang="en-GB" sz="1600" dirty="0" smtClean="0"/>
              <a:t>GCSE Mathematics  3 year Foundation Tier Routemap (2015 specification)</a:t>
            </a:r>
            <a:endParaRPr lang="en-US" sz="1600" dirty="0"/>
          </a:p>
        </p:txBody>
      </p:sp>
      <p:sp>
        <p:nvSpPr>
          <p:cNvPr id="19" name="Round Diagonal Corner Rectangle 18">
            <a:hlinkClick r:id="rId6" action="ppaction://hlinksldjump"/>
          </p:cNvPr>
          <p:cNvSpPr>
            <a:spLocks/>
          </p:cNvSpPr>
          <p:nvPr/>
        </p:nvSpPr>
        <p:spPr>
          <a:xfrm>
            <a:off x="9523164" y="1692399"/>
            <a:ext cx="969962"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Coordinates</a:t>
            </a:r>
          </a:p>
          <a:p>
            <a:pPr>
              <a:defRPr/>
            </a:pPr>
            <a:r>
              <a:rPr lang="en-GB" sz="900" b="1" dirty="0">
                <a:solidFill>
                  <a:schemeClr val="bg1"/>
                </a:solidFill>
                <a:effectLst>
                  <a:outerShdw blurRad="38100" dist="38100" dir="2700000" algn="tl">
                    <a:srgbClr val="000000">
                      <a:alpha val="43137"/>
                    </a:srgbClr>
                  </a:outerShdw>
                </a:effectLst>
                <a:latin typeface="Verdana" pitchFamily="34" charset="0"/>
              </a:rPr>
              <a:t>and Linear Graphs</a:t>
            </a:r>
          </a:p>
        </p:txBody>
      </p:sp>
      <p:sp>
        <p:nvSpPr>
          <p:cNvPr id="26" name="Round Diagonal Corner Rectangle 25">
            <a:hlinkClick r:id="rId7" action="ppaction://hlinksldjump"/>
          </p:cNvPr>
          <p:cNvSpPr>
            <a:spLocks/>
          </p:cNvSpPr>
          <p:nvPr/>
        </p:nvSpPr>
        <p:spPr>
          <a:xfrm>
            <a:off x="7434932" y="2844527"/>
            <a:ext cx="1512168"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Sequences</a:t>
            </a:r>
          </a:p>
        </p:txBody>
      </p:sp>
      <p:sp>
        <p:nvSpPr>
          <p:cNvPr id="8210" name="TextBox 51">
            <a:hlinkClick r:id="rId8" action="ppaction://hlinksldjump"/>
          </p:cNvPr>
          <p:cNvSpPr txBox="1">
            <a:spLocks noChangeArrowheads="1"/>
          </p:cNvSpPr>
          <p:nvPr/>
        </p:nvSpPr>
        <p:spPr bwMode="auto">
          <a:xfrm>
            <a:off x="8258175" y="7221538"/>
            <a:ext cx="960438" cy="276225"/>
          </a:xfrm>
          <a:prstGeom prst="rect">
            <a:avLst/>
          </a:prstGeom>
          <a:noFill/>
          <a:ln w="9525">
            <a:noFill/>
            <a:miter lim="800000"/>
            <a:headEnd/>
            <a:tailEnd/>
          </a:ln>
        </p:spPr>
        <p:txBody>
          <a:bodyPr>
            <a:spAutoFit/>
          </a:bodyPr>
          <a:lstStyle/>
          <a:p>
            <a:pPr algn="r"/>
            <a:r>
              <a:rPr lang="en-GB" sz="1200" b="1" dirty="0">
                <a:latin typeface="Verdana" pitchFamily="34" charset="0"/>
              </a:rPr>
              <a:t>Year </a:t>
            </a:r>
            <a:r>
              <a:rPr lang="en-GB" sz="1200" b="1" dirty="0" smtClean="0">
                <a:latin typeface="Verdana" pitchFamily="34" charset="0"/>
              </a:rPr>
              <a:t>10</a:t>
            </a:r>
            <a:endParaRPr lang="en-GB" sz="1200" b="1" dirty="0">
              <a:latin typeface="Verdana" pitchFamily="34" charset="0"/>
            </a:endParaRPr>
          </a:p>
        </p:txBody>
      </p:sp>
      <p:sp>
        <p:nvSpPr>
          <p:cNvPr id="53" name="Isosceles Triangle 52">
            <a:hlinkClick r:id="rId8" action="ppaction://hlinksldjump"/>
          </p:cNvPr>
          <p:cNvSpPr/>
          <p:nvPr/>
        </p:nvSpPr>
        <p:spPr>
          <a:xfrm rot="5400000">
            <a:off x="9240071" y="7227150"/>
            <a:ext cx="214314" cy="285752"/>
          </a:xfrm>
          <a:prstGeom prst="triangle">
            <a:avLst/>
          </a:prstGeom>
          <a:ln/>
        </p:spPr>
        <p:style>
          <a:lnRef idx="0">
            <a:schemeClr val="accent2"/>
          </a:lnRef>
          <a:fillRef idx="3">
            <a:schemeClr val="accent2"/>
          </a:fillRef>
          <a:effectRef idx="3">
            <a:schemeClr val="accent2"/>
          </a:effectRef>
          <a:fontRef idx="minor">
            <a:schemeClr val="lt1"/>
          </a:fontRef>
        </p:style>
        <p:txBody>
          <a:bodyPr lIns="41062" tIns="52150" rIns="104299" bIns="52150"/>
          <a:lstStyle/>
          <a:p>
            <a:pPr>
              <a:defRPr/>
            </a:pPr>
            <a:endParaRPr lang="en-GB" sz="900" u="sng" dirty="0">
              <a:solidFill>
                <a:schemeClr val="bg1"/>
              </a:solidFill>
              <a:latin typeface="Verdana" pitchFamily="34" charset="0"/>
            </a:endParaRPr>
          </a:p>
        </p:txBody>
      </p:sp>
      <p:sp>
        <p:nvSpPr>
          <p:cNvPr id="85" name="November Exam 12">
            <a:hlinkClick r:id="rId6" action="ppaction://hlinksldjump"/>
          </p:cNvPr>
          <p:cNvSpPr/>
          <p:nvPr/>
        </p:nvSpPr>
        <p:spPr>
          <a:xfrm>
            <a:off x="9451156" y="1620391"/>
            <a:ext cx="1030323" cy="749408"/>
          </a:xfrm>
          <a:prstGeom prst="rect">
            <a:avLst/>
          </a:prstGeom>
          <a:no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87" name="March Exam 26"/>
          <p:cNvSpPr/>
          <p:nvPr/>
        </p:nvSpPr>
        <p:spPr>
          <a:xfrm>
            <a:off x="6376403" y="3593582"/>
            <a:ext cx="1030323" cy="1181456"/>
          </a:xfrm>
          <a:prstGeom prst="rect">
            <a:avLst/>
          </a:prstGeom>
          <a:no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89" name="November Exam 12"/>
          <p:cNvSpPr/>
          <p:nvPr/>
        </p:nvSpPr>
        <p:spPr>
          <a:xfrm>
            <a:off x="128518" y="6516935"/>
            <a:ext cx="1030323" cy="653032"/>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90" name="November Exam 12"/>
          <p:cNvSpPr/>
          <p:nvPr/>
        </p:nvSpPr>
        <p:spPr>
          <a:xfrm>
            <a:off x="1125656" y="6516935"/>
            <a:ext cx="1062156" cy="653458"/>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91" name="TextBox 90"/>
          <p:cNvSpPr txBox="1">
            <a:spLocks/>
          </p:cNvSpPr>
          <p:nvPr/>
        </p:nvSpPr>
        <p:spPr>
          <a:xfrm>
            <a:off x="161925" y="6589713"/>
            <a:ext cx="1035050"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Summer</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92" name="TextBox 91"/>
          <p:cNvSpPr txBox="1">
            <a:spLocks/>
          </p:cNvSpPr>
          <p:nvPr/>
        </p:nvSpPr>
        <p:spPr>
          <a:xfrm>
            <a:off x="1169988" y="6589713"/>
            <a:ext cx="1035050"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Summer</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94" name="Round Diagonal Corner Rectangle 93">
            <a:hlinkClick r:id="rId9" action="ppaction://hlinksldjump"/>
          </p:cNvPr>
          <p:cNvSpPr>
            <a:spLocks/>
          </p:cNvSpPr>
          <p:nvPr/>
        </p:nvSpPr>
        <p:spPr>
          <a:xfrm>
            <a:off x="8515052" y="5292799"/>
            <a:ext cx="2016223" cy="661987"/>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latin typeface="Verdana" pitchFamily="34" charset="0"/>
              </a:rPr>
              <a:t>Transformations</a:t>
            </a:r>
            <a:endParaRPr lang="en-GB" sz="900" b="1" dirty="0">
              <a:solidFill>
                <a:schemeClr val="bg1"/>
              </a:solidFill>
              <a:latin typeface="Verdana" pitchFamily="34" charset="0"/>
            </a:endParaRPr>
          </a:p>
        </p:txBody>
      </p:sp>
      <p:sp>
        <p:nvSpPr>
          <p:cNvPr id="96" name="Round Diagonal Corner Rectangle 95">
            <a:hlinkClick r:id="rId10" action="ppaction://hlinksldjump"/>
          </p:cNvPr>
          <p:cNvSpPr>
            <a:spLocks/>
          </p:cNvSpPr>
          <p:nvPr/>
        </p:nvSpPr>
        <p:spPr>
          <a:xfrm>
            <a:off x="1242244" y="2844527"/>
            <a:ext cx="935038" cy="657225"/>
          </a:xfrm>
          <a:prstGeom prst="round2DiagRect">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Rounding</a:t>
            </a:r>
          </a:p>
        </p:txBody>
      </p:sp>
      <p:sp>
        <p:nvSpPr>
          <p:cNvPr id="66" name="Round Diagonal Corner Rectangle 65">
            <a:hlinkClick r:id="rId11" action="ppaction://hlinksldjump"/>
          </p:cNvPr>
          <p:cNvSpPr>
            <a:spLocks/>
          </p:cNvSpPr>
          <p:nvPr/>
        </p:nvSpPr>
        <p:spPr>
          <a:xfrm>
            <a:off x="2250356" y="5292799"/>
            <a:ext cx="2016224" cy="658812"/>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latin typeface="Verdana" pitchFamily="34" charset="0"/>
              </a:rPr>
              <a:t>Equations</a:t>
            </a:r>
          </a:p>
        </p:txBody>
      </p:sp>
      <p:sp>
        <p:nvSpPr>
          <p:cNvPr id="63" name="Round Diagonal Corner Rectangle 62">
            <a:hlinkClick r:id="rId12" action="ppaction://hlinksldjump"/>
          </p:cNvPr>
          <p:cNvSpPr>
            <a:spLocks/>
          </p:cNvSpPr>
          <p:nvPr/>
        </p:nvSpPr>
        <p:spPr>
          <a:xfrm>
            <a:off x="162124" y="2844527"/>
            <a:ext cx="1008063" cy="658812"/>
          </a:xfrm>
          <a:prstGeom prst="round2DiagRect">
            <a:avLst>
              <a:gd name="adj1" fmla="val 16667"/>
              <a:gd name="adj2" fmla="val 0"/>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Basic Decimals</a:t>
            </a:r>
          </a:p>
        </p:txBody>
      </p:sp>
      <p:sp>
        <p:nvSpPr>
          <p:cNvPr id="64" name="Round Diagonal Corner Rectangle 63">
            <a:hlinkClick r:id="rId13" action="ppaction://hlinksldjump"/>
          </p:cNvPr>
          <p:cNvSpPr>
            <a:spLocks/>
          </p:cNvSpPr>
          <p:nvPr/>
        </p:nvSpPr>
        <p:spPr>
          <a:xfrm>
            <a:off x="4338588" y="1692399"/>
            <a:ext cx="2015158"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Basic Algebra</a:t>
            </a:r>
          </a:p>
        </p:txBody>
      </p:sp>
      <p:sp>
        <p:nvSpPr>
          <p:cNvPr id="67" name="Round Diagonal Corner Rectangle 66">
            <a:hlinkClick r:id="rId14" action="ppaction://hlinksldjump"/>
          </p:cNvPr>
          <p:cNvSpPr>
            <a:spLocks/>
          </p:cNvSpPr>
          <p:nvPr/>
        </p:nvSpPr>
        <p:spPr>
          <a:xfrm>
            <a:off x="2250356" y="1692399"/>
            <a:ext cx="935038" cy="6572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Angles</a:t>
            </a:r>
          </a:p>
        </p:txBody>
      </p:sp>
      <p:sp>
        <p:nvSpPr>
          <p:cNvPr id="69" name="November Exam 12"/>
          <p:cNvSpPr/>
          <p:nvPr/>
        </p:nvSpPr>
        <p:spPr>
          <a:xfrm>
            <a:off x="4338588" y="2844527"/>
            <a:ext cx="1008112" cy="648072"/>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71" name="TextBox 70"/>
          <p:cNvSpPr txBox="1">
            <a:spLocks/>
          </p:cNvSpPr>
          <p:nvPr/>
        </p:nvSpPr>
        <p:spPr>
          <a:xfrm>
            <a:off x="4338638" y="2916238"/>
            <a:ext cx="1008062"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Year </a:t>
            </a:r>
            <a:r>
              <a:rPr lang="en-GB" sz="850" b="1" dirty="0" smtClean="0">
                <a:solidFill>
                  <a:schemeClr val="tx1">
                    <a:lumMod val="65000"/>
                    <a:lumOff val="35000"/>
                  </a:schemeClr>
                </a:solidFill>
                <a:latin typeface="Verdana" pitchFamily="34" charset="0"/>
              </a:rPr>
              <a:t>9</a:t>
            </a:r>
            <a:endParaRPr lang="en-GB" sz="850" b="1" dirty="0">
              <a:solidFill>
                <a:schemeClr val="tx1">
                  <a:lumMod val="65000"/>
                  <a:lumOff val="35000"/>
                </a:schemeClr>
              </a:solidFill>
              <a:latin typeface="Verdana" pitchFamily="34" charset="0"/>
            </a:endParaRP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62" name="Right Arrow 61">
            <a:hlinkClick r:id="" action="ppaction://hlinkshowjump?jump=nextslide"/>
          </p:cNvPr>
          <p:cNvSpPr/>
          <p:nvPr/>
        </p:nvSpPr>
        <p:spPr>
          <a:xfrm>
            <a:off x="8155012" y="7020991"/>
            <a:ext cx="1535113" cy="738709"/>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8" name="Round Diagonal Corner Rectangle 77">
            <a:hlinkClick r:id="rId15" action="ppaction://hlinksldjump"/>
          </p:cNvPr>
          <p:cNvSpPr>
            <a:spLocks/>
          </p:cNvSpPr>
          <p:nvPr/>
        </p:nvSpPr>
        <p:spPr>
          <a:xfrm>
            <a:off x="3258468" y="1692399"/>
            <a:ext cx="952500" cy="6572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Scale diagrams and bearings</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79" name="Round Diagonal Corner Rectangle 78">
            <a:hlinkClick r:id="rId16" action="ppaction://hlinksldjump"/>
          </p:cNvPr>
          <p:cNvSpPr>
            <a:spLocks/>
          </p:cNvSpPr>
          <p:nvPr/>
        </p:nvSpPr>
        <p:spPr>
          <a:xfrm>
            <a:off x="2250356" y="2844527"/>
            <a:ext cx="2011164" cy="657225"/>
          </a:xfrm>
          <a:prstGeom prst="round2DiagRect">
            <a:avLst/>
          </a:prstGeom>
          <a:solidFill>
            <a:srgbClr val="FFC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Collecting and Representing  </a:t>
            </a:r>
            <a:r>
              <a:rPr lang="en-GB" sz="900" b="1" dirty="0">
                <a:solidFill>
                  <a:schemeClr val="bg1"/>
                </a:solidFill>
                <a:effectLst>
                  <a:outerShdw blurRad="38100" dist="38100" dir="2700000" algn="tl">
                    <a:srgbClr val="000000">
                      <a:alpha val="43137"/>
                    </a:srgbClr>
                  </a:outerShdw>
                </a:effectLst>
                <a:latin typeface="Verdana" pitchFamily="34" charset="0"/>
              </a:rPr>
              <a:t>Data </a:t>
            </a:r>
          </a:p>
        </p:txBody>
      </p:sp>
      <p:sp>
        <p:nvSpPr>
          <p:cNvPr id="82" name="Round Diagonal Corner Rectangle 81">
            <a:hlinkClick r:id="rId17" action="ppaction://hlinksldjump"/>
          </p:cNvPr>
          <p:cNvSpPr>
            <a:spLocks/>
          </p:cNvSpPr>
          <p:nvPr/>
        </p:nvSpPr>
        <p:spPr>
          <a:xfrm>
            <a:off x="162124" y="4068663"/>
            <a:ext cx="1440159" cy="661987"/>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latin typeface="Verdana" pitchFamily="34" charset="0"/>
              </a:rPr>
              <a:t>Introduction to Perimeter </a:t>
            </a:r>
            <a:r>
              <a:rPr lang="en-GB" sz="900" b="1" dirty="0">
                <a:solidFill>
                  <a:schemeClr val="bg1"/>
                </a:solidFill>
                <a:latin typeface="Verdana" pitchFamily="34" charset="0"/>
              </a:rPr>
              <a:t>and Area  </a:t>
            </a:r>
          </a:p>
        </p:txBody>
      </p:sp>
      <p:sp>
        <p:nvSpPr>
          <p:cNvPr id="84" name="Round Diagonal Corner Rectangle 83">
            <a:hlinkClick r:id="rId18" action="ppaction://hlinksldjump"/>
          </p:cNvPr>
          <p:cNvSpPr>
            <a:spLocks/>
          </p:cNvSpPr>
          <p:nvPr/>
        </p:nvSpPr>
        <p:spPr>
          <a:xfrm>
            <a:off x="5850756" y="4068663"/>
            <a:ext cx="1584176" cy="658812"/>
          </a:xfrm>
          <a:prstGeom prst="round2DiagRect">
            <a:avLst/>
          </a:prstGeom>
          <a:solidFill>
            <a:schemeClr val="accent2">
              <a:lumMod val="40000"/>
              <a:lumOff val="60000"/>
            </a:schemeClr>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Ratio and Proportion</a:t>
            </a:r>
          </a:p>
        </p:txBody>
      </p:sp>
      <p:sp>
        <p:nvSpPr>
          <p:cNvPr id="74" name="Round Diagonal Corner Rectangle 73">
            <a:hlinkClick r:id="rId19" action="ppaction://hlinksldjump"/>
          </p:cNvPr>
          <p:cNvSpPr>
            <a:spLocks/>
          </p:cNvSpPr>
          <p:nvPr/>
        </p:nvSpPr>
        <p:spPr>
          <a:xfrm>
            <a:off x="4338588" y="4068663"/>
            <a:ext cx="1512168" cy="660400"/>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latin typeface="Verdana" pitchFamily="34" charset="0"/>
              </a:rPr>
              <a:t>Introduction to Circumference </a:t>
            </a:r>
            <a:r>
              <a:rPr lang="en-GB" sz="900" b="1" dirty="0">
                <a:solidFill>
                  <a:schemeClr val="bg1"/>
                </a:solidFill>
                <a:latin typeface="Verdana" pitchFamily="34" charset="0"/>
              </a:rPr>
              <a:t>and </a:t>
            </a:r>
            <a:r>
              <a:rPr lang="en-GB" sz="900" b="1" dirty="0" smtClean="0">
                <a:solidFill>
                  <a:schemeClr val="bg1"/>
                </a:solidFill>
                <a:latin typeface="Verdana" pitchFamily="34" charset="0"/>
              </a:rPr>
              <a:t>Area   </a:t>
            </a:r>
            <a:endParaRPr lang="en-GB" sz="900" b="1" dirty="0">
              <a:solidFill>
                <a:schemeClr val="bg1"/>
              </a:solidFill>
              <a:latin typeface="Verdana" pitchFamily="34" charset="0"/>
            </a:endParaRPr>
          </a:p>
        </p:txBody>
      </p:sp>
      <p:sp>
        <p:nvSpPr>
          <p:cNvPr id="80" name="Round Diagonal Corner Rectangle 79">
            <a:hlinkClick r:id="rId20" action="ppaction://hlinksldjump"/>
          </p:cNvPr>
          <p:cNvSpPr>
            <a:spLocks/>
          </p:cNvSpPr>
          <p:nvPr/>
        </p:nvSpPr>
        <p:spPr>
          <a:xfrm>
            <a:off x="7506940" y="4068663"/>
            <a:ext cx="1512168" cy="657225"/>
          </a:xfrm>
          <a:prstGeom prst="round2DiagRect">
            <a:avLst/>
          </a:prstGeom>
          <a:solidFill>
            <a:schemeClr val="accent5">
              <a:lumMod val="40000"/>
              <a:lumOff val="60000"/>
            </a:schemeClr>
          </a:solidFill>
          <a:ln w="15875">
            <a:solidFill>
              <a:schemeClr val="accent5">
                <a:lumMod val="40000"/>
                <a:lumOff val="60000"/>
              </a:schemeClr>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Basic Probability</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73" name="Round Diagonal Corner Rectangle 72">
            <a:hlinkClick r:id="rId21" action="ppaction://hlinksldjump"/>
          </p:cNvPr>
          <p:cNvSpPr>
            <a:spLocks/>
          </p:cNvSpPr>
          <p:nvPr/>
        </p:nvSpPr>
        <p:spPr>
          <a:xfrm>
            <a:off x="5850756" y="5292799"/>
            <a:ext cx="1512168"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4</a:t>
            </a:r>
            <a:endParaRPr lang="en-GB" sz="900" b="1" dirty="0">
              <a:solidFill>
                <a:schemeClr val="tx1"/>
              </a:solidFill>
              <a:latin typeface="Verdana" pitchFamily="34" charset="0"/>
            </a:endParaRPr>
          </a:p>
        </p:txBody>
      </p:sp>
      <p:sp>
        <p:nvSpPr>
          <p:cNvPr id="83" name="Round Diagonal Corner Rectangle 82">
            <a:hlinkClick r:id="rId22" action="ppaction://hlinksldjump"/>
          </p:cNvPr>
          <p:cNvSpPr>
            <a:spLocks/>
          </p:cNvSpPr>
          <p:nvPr/>
        </p:nvSpPr>
        <p:spPr>
          <a:xfrm>
            <a:off x="9091116" y="4068663"/>
            <a:ext cx="1440160"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3</a:t>
            </a:r>
            <a:endParaRPr lang="en-GB" sz="900" b="1" dirty="0">
              <a:solidFill>
                <a:schemeClr val="tx1"/>
              </a:solidFill>
              <a:latin typeface="Verdana" pitchFamily="34" charset="0"/>
            </a:endParaRPr>
          </a:p>
        </p:txBody>
      </p:sp>
      <p:sp>
        <p:nvSpPr>
          <p:cNvPr id="86" name="Round Diagonal Corner Rectangle 85">
            <a:hlinkClick r:id="rId23" action="ppaction://hlinksldjump"/>
          </p:cNvPr>
          <p:cNvSpPr>
            <a:spLocks/>
          </p:cNvSpPr>
          <p:nvPr/>
        </p:nvSpPr>
        <p:spPr>
          <a:xfrm>
            <a:off x="1674292" y="4068663"/>
            <a:ext cx="1512168"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2</a:t>
            </a:r>
            <a:endParaRPr lang="en-GB" sz="900" b="1" dirty="0">
              <a:solidFill>
                <a:schemeClr val="tx1"/>
              </a:solidFill>
              <a:latin typeface="Verdana" pitchFamily="34" charset="0"/>
            </a:endParaRPr>
          </a:p>
        </p:txBody>
      </p:sp>
      <p:sp>
        <p:nvSpPr>
          <p:cNvPr id="88" name="Round Diagonal Corner Rectangle 87">
            <a:hlinkClick r:id="rId24" action="ppaction://hlinksldjump"/>
          </p:cNvPr>
          <p:cNvSpPr>
            <a:spLocks/>
          </p:cNvSpPr>
          <p:nvPr/>
        </p:nvSpPr>
        <p:spPr>
          <a:xfrm>
            <a:off x="6426820" y="1692399"/>
            <a:ext cx="979906"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1</a:t>
            </a:r>
            <a:endParaRPr lang="en-GB" sz="900" b="1" dirty="0">
              <a:solidFill>
                <a:schemeClr val="tx1"/>
              </a:solidFill>
              <a:latin typeface="Verdana" pitchFamily="34" charset="0"/>
            </a:endParaRPr>
          </a:p>
        </p:txBody>
      </p:sp>
      <p:sp>
        <p:nvSpPr>
          <p:cNvPr id="99" name="Round Diagonal Corner Rectangle 98">
            <a:hlinkClick r:id="rId25" action="ppaction://hlinksldjump"/>
          </p:cNvPr>
          <p:cNvSpPr>
            <a:spLocks/>
          </p:cNvSpPr>
          <p:nvPr/>
        </p:nvSpPr>
        <p:spPr>
          <a:xfrm>
            <a:off x="2250356" y="6444927"/>
            <a:ext cx="1512168" cy="658813"/>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Pythagoras’ Theorem</a:t>
            </a:r>
          </a:p>
        </p:txBody>
      </p:sp>
      <p:sp>
        <p:nvSpPr>
          <p:cNvPr id="101" name="Round Diagonal Corner Rectangle 100">
            <a:hlinkClick r:id="rId26" action="ppaction://hlinksldjump"/>
          </p:cNvPr>
          <p:cNvSpPr>
            <a:spLocks/>
          </p:cNvSpPr>
          <p:nvPr/>
        </p:nvSpPr>
        <p:spPr>
          <a:xfrm>
            <a:off x="4338588" y="5292799"/>
            <a:ext cx="1512168" cy="657225"/>
          </a:xfrm>
          <a:prstGeom prst="round2DiagRect">
            <a:avLst/>
          </a:prstGeom>
          <a:solidFill>
            <a:srgbClr val="FFCC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860" b="1" dirty="0">
                <a:solidFill>
                  <a:schemeClr val="bg1"/>
                </a:solidFill>
                <a:effectLst>
                  <a:outerShdw blurRad="38100" dist="38100" dir="2700000" algn="tl">
                    <a:srgbClr val="000000">
                      <a:alpha val="43137"/>
                    </a:srgbClr>
                  </a:outerShdw>
                </a:effectLst>
                <a:latin typeface="Verdana" pitchFamily="34" charset="0"/>
              </a:rPr>
              <a:t>Scatter Graphs</a:t>
            </a:r>
          </a:p>
        </p:txBody>
      </p:sp>
      <p:sp>
        <p:nvSpPr>
          <p:cNvPr id="102" name="Round Diagonal Corner Rectangle 101">
            <a:hlinkClick r:id="rId27" action="ppaction://hlinksldjump"/>
          </p:cNvPr>
          <p:cNvSpPr>
            <a:spLocks/>
          </p:cNvSpPr>
          <p:nvPr/>
        </p:nvSpPr>
        <p:spPr>
          <a:xfrm>
            <a:off x="3834532" y="6444927"/>
            <a:ext cx="1512168" cy="6572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32400" tIns="39600" rIns="32400" bIns="52150"/>
          <a:lstStyle/>
          <a:p>
            <a:pPr>
              <a:defRPr/>
            </a:pPr>
            <a:r>
              <a:rPr lang="en-GB" sz="900" b="1" spc="-100" dirty="0">
                <a:solidFill>
                  <a:schemeClr val="bg1"/>
                </a:solidFill>
                <a:effectLst>
                  <a:outerShdw blurRad="38100" dist="38100" dir="2700000" algn="tl">
                    <a:srgbClr val="000000">
                      <a:alpha val="43137"/>
                    </a:srgbClr>
                  </a:outerShdw>
                </a:effectLst>
                <a:latin typeface="Verdana" pitchFamily="34" charset="0"/>
              </a:rPr>
              <a:t>2D Representations of 3D Shapes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2553072315"/>
                  </p:ext>
                </p:extLst>
              </p:nvPr>
            </p:nvGraphicFramePr>
            <p:xfrm>
              <a:off x="722313" y="1260351"/>
              <a:ext cx="8944867" cy="3869916"/>
            </p:xfrm>
            <a:graphic>
              <a:graphicData uri="http://schemas.openxmlformats.org/drawingml/2006/table">
                <a:tbl>
                  <a:tblPr firstRow="1" bandRow="1">
                    <a:tableStyleId>{073A0DAA-6AF3-43AB-8588-CEC1D06C72B9}</a:tableStyleId>
                  </a:tblPr>
                  <a:tblGrid>
                    <a:gridCol w="432000"/>
                    <a:gridCol w="5200499"/>
                    <a:gridCol w="3312368"/>
                  </a:tblGrid>
                  <a:tr h="60112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r>
                  <a:tr h="765100">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G9</a:t>
                          </a:r>
                        </a:p>
                      </a:txBody>
                      <a:tcPr marT="45725" marB="45725"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Identify and apply circle definitions and properties, including centre, radius, chord, diameter, circumference, </a:t>
                          </a:r>
                          <a:r>
                            <a:rPr lang="en-GB" sz="1100" b="0" u="sng" kern="1200" dirty="0" smtClean="0">
                              <a:solidFill>
                                <a:schemeClr val="dk1"/>
                              </a:solidFill>
                              <a:latin typeface="Arial" pitchFamily="34" charset="0"/>
                              <a:ea typeface="+mn-ea"/>
                              <a:cs typeface="Arial" pitchFamily="34" charset="0"/>
                            </a:rPr>
                            <a:t>tangent, arc,</a:t>
                          </a:r>
                          <a:r>
                            <a:rPr lang="en-GB" sz="1100" b="0" u="sng" kern="1200" baseline="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sector and segment</a:t>
                          </a:r>
                        </a:p>
                      </a:txBody>
                      <a:tcPr marT="45725" marB="45725"/>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5" marB="45725"/>
                    </a:tc>
                  </a:tr>
                  <a:tr h="2503696">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G17</a:t>
                          </a:r>
                        </a:p>
                      </a:txBody>
                      <a:tcPr marT="45725" marB="45725" vert="vert" anchor="ctr">
                        <a:solidFill>
                          <a:srgbClr val="00B050"/>
                        </a:solidFill>
                      </a:tcPr>
                    </a:tc>
                    <a:tc>
                      <a:txBody>
                        <a:bodyPr/>
                        <a:lstStyle/>
                        <a:p>
                          <a:pPr marL="180975" indent="-180975">
                            <a:lnSpc>
                              <a:spcPct val="150000"/>
                            </a:lnSpc>
                            <a:buFont typeface="Wingdings" pitchFamily="2" charset="2"/>
                            <a:buChar char="Ø"/>
                          </a:pPr>
                          <a:r>
                            <a:rPr lang="en-GB" sz="1100" kern="1200" dirty="0" smtClean="0">
                              <a:solidFill>
                                <a:schemeClr val="dk1"/>
                              </a:solidFill>
                              <a:effectLst/>
                              <a:latin typeface="Arial" panose="020B0604020202020204" pitchFamily="34" charset="0"/>
                              <a:ea typeface="+mn-ea"/>
                              <a:cs typeface="Arial" panose="020B0604020202020204" pitchFamily="34" charset="0"/>
                            </a:rPr>
                            <a:t>Know the formulae </a:t>
                          </a:r>
                        </a:p>
                        <a:p>
                          <a:pPr marL="180975" indent="-180975">
                            <a:lnSpc>
                              <a:spcPct val="150000"/>
                            </a:lnSpc>
                            <a:buFont typeface="Arial" panose="020B0604020202020204" pitchFamily="34" charset="0"/>
                            <a:buChar char="•"/>
                          </a:pPr>
                          <a:r>
                            <a:rPr lang="en-GB" sz="1100" kern="1200" dirty="0" smtClean="0">
                              <a:solidFill>
                                <a:schemeClr val="dk1"/>
                              </a:solidFill>
                              <a:effectLst/>
                              <a:latin typeface="Arial" panose="020B0604020202020204" pitchFamily="34" charset="0"/>
                              <a:ea typeface="+mn-ea"/>
                              <a:cs typeface="Arial" panose="020B0604020202020204" pitchFamily="34" charset="0"/>
                            </a:rPr>
                            <a:t>circumference of a circle = </a:t>
                          </a:r>
                          <a14:m>
                            <m:oMath xmlns:m="http://schemas.openxmlformats.org/officeDocument/2006/math">
                              <m:r>
                                <a:rPr lang="en-GB" sz="1100" i="1" kern="1200">
                                  <a:solidFill>
                                    <a:schemeClr val="dk1"/>
                                  </a:solidFill>
                                  <a:effectLst/>
                                  <a:latin typeface="Cambria Math"/>
                                  <a:ea typeface="+mn-ea"/>
                                  <a:cs typeface="+mn-cs"/>
                                </a:rPr>
                                <m:t>2</m:t>
                              </m:r>
                              <m:r>
                                <a:rPr lang="en-GB" sz="1100" i="1" kern="1200">
                                  <a:solidFill>
                                    <a:schemeClr val="dk1"/>
                                  </a:solidFill>
                                  <a:effectLst/>
                                  <a:latin typeface="Cambria Math"/>
                                  <a:ea typeface="+mn-ea"/>
                                  <a:cs typeface="+mn-cs"/>
                                </a:rPr>
                                <m:t>𝜋</m:t>
                              </m:r>
                              <m:r>
                                <a:rPr lang="en-GB" sz="1100" i="1" kern="1200">
                                  <a:solidFill>
                                    <a:schemeClr val="dk1"/>
                                  </a:solidFill>
                                  <a:effectLst/>
                                  <a:latin typeface="Cambria Math"/>
                                  <a:ea typeface="+mn-ea"/>
                                  <a:cs typeface="+mn-cs"/>
                                </a:rPr>
                                <m:t>𝑟</m:t>
                              </m:r>
                              <m:r>
                                <a:rPr lang="en-GB" sz="1100" i="1" kern="1200">
                                  <a:solidFill>
                                    <a:schemeClr val="dk1"/>
                                  </a:solidFill>
                                  <a:effectLst/>
                                  <a:latin typeface="Cambria Math"/>
                                  <a:ea typeface="+mn-ea"/>
                                  <a:cs typeface="+mn-cs"/>
                                </a:rPr>
                                <m:t>= </m:t>
                              </m:r>
                              <m:r>
                                <a:rPr lang="en-GB" sz="1100" i="1" kern="1200">
                                  <a:solidFill>
                                    <a:schemeClr val="dk1"/>
                                  </a:solidFill>
                                  <a:effectLst/>
                                  <a:latin typeface="Cambria Math"/>
                                  <a:ea typeface="+mn-ea"/>
                                  <a:cs typeface="+mn-cs"/>
                                </a:rPr>
                                <m:t>𝜋</m:t>
                              </m:r>
                              <m:r>
                                <a:rPr lang="en-GB" sz="1100" i="1" kern="1200">
                                  <a:solidFill>
                                    <a:schemeClr val="dk1"/>
                                  </a:solidFill>
                                  <a:effectLst/>
                                  <a:latin typeface="Cambria Math"/>
                                  <a:ea typeface="+mn-ea"/>
                                  <a:cs typeface="+mn-cs"/>
                                </a:rPr>
                                <m:t>𝑑</m:t>
                              </m:r>
                            </m:oMath>
                          </a14:m>
                          <a:r>
                            <a:rPr lang="en-GB" sz="1100" kern="1200" dirty="0">
                              <a:solidFill>
                                <a:schemeClr val="dk1"/>
                              </a:solidFill>
                              <a:effectLst/>
                              <a:latin typeface="Arial" panose="020B0604020202020204" pitchFamily="34" charset="0"/>
                              <a:ea typeface="+mn-ea"/>
                              <a:cs typeface="Arial" panose="020B0604020202020204" pitchFamily="34" charset="0"/>
                            </a:rPr>
                            <a:t> </a:t>
                          </a:r>
                          <a:endParaRPr lang="en-GB" sz="1100" kern="1200" dirty="0" smtClean="0">
                            <a:solidFill>
                              <a:schemeClr val="dk1"/>
                            </a:solidFill>
                            <a:effectLst/>
                            <a:latin typeface="Arial" panose="020B0604020202020204" pitchFamily="34" charset="0"/>
                            <a:ea typeface="+mn-ea"/>
                            <a:cs typeface="Arial" panose="020B0604020202020204" pitchFamily="34" charset="0"/>
                          </a:endParaRPr>
                        </a:p>
                        <a:p>
                          <a:pPr marL="180975" indent="-180975">
                            <a:lnSpc>
                              <a:spcPct val="150000"/>
                            </a:lnSpc>
                            <a:buFont typeface="Arial" panose="020B0604020202020204" pitchFamily="34" charset="0"/>
                            <a:buChar char="•"/>
                          </a:pPr>
                          <a:r>
                            <a:rPr lang="en-GB" sz="1100" kern="1200" dirty="0" smtClean="0">
                              <a:solidFill>
                                <a:schemeClr val="dk1"/>
                              </a:solidFill>
                              <a:effectLst/>
                              <a:latin typeface="Arial" panose="020B0604020202020204" pitchFamily="34" charset="0"/>
                              <a:ea typeface="+mn-ea"/>
                              <a:cs typeface="Arial" panose="020B0604020202020204" pitchFamily="34" charset="0"/>
                            </a:rPr>
                            <a:t>area </a:t>
                          </a:r>
                          <a:r>
                            <a:rPr lang="en-GB" sz="1100" kern="1200" dirty="0">
                              <a:solidFill>
                                <a:schemeClr val="dk1"/>
                              </a:solidFill>
                              <a:effectLst/>
                              <a:latin typeface="Arial" panose="020B0604020202020204" pitchFamily="34" charset="0"/>
                              <a:ea typeface="+mn-ea"/>
                              <a:cs typeface="Arial" panose="020B0604020202020204" pitchFamily="34" charset="0"/>
                            </a:rPr>
                            <a:t>of a circle = </a:t>
                          </a:r>
                          <a14:m>
                            <m:oMath xmlns:m="http://schemas.openxmlformats.org/officeDocument/2006/math">
                              <m:r>
                                <a:rPr lang="en-GB" sz="1100" i="1" kern="1200">
                                  <a:solidFill>
                                    <a:schemeClr val="dk1"/>
                                  </a:solidFill>
                                  <a:effectLst/>
                                  <a:latin typeface="Cambria Math"/>
                                  <a:ea typeface="+mn-ea"/>
                                  <a:cs typeface="+mn-cs"/>
                                </a:rPr>
                                <m:t>𝜋</m:t>
                              </m:r>
                              <m:sSup>
                                <m:sSupPr>
                                  <m:ctrlPr>
                                    <a:rPr lang="en-GB" sz="1100" i="1" kern="1200">
                                      <a:solidFill>
                                        <a:schemeClr val="dk1"/>
                                      </a:solidFill>
                                      <a:effectLst/>
                                      <a:latin typeface="Cambria Math"/>
                                      <a:ea typeface="+mn-ea"/>
                                      <a:cs typeface="+mn-cs"/>
                                    </a:rPr>
                                  </m:ctrlPr>
                                </m:sSupPr>
                                <m:e>
                                  <m:r>
                                    <a:rPr lang="en-GB" sz="1100" i="1" kern="1200">
                                      <a:solidFill>
                                        <a:schemeClr val="dk1"/>
                                      </a:solidFill>
                                      <a:effectLst/>
                                      <a:latin typeface="Cambria Math"/>
                                      <a:ea typeface="+mn-ea"/>
                                      <a:cs typeface="+mn-cs"/>
                                    </a:rPr>
                                    <m:t>𝑟</m:t>
                                  </m:r>
                                </m:e>
                                <m:sup>
                                  <m:r>
                                    <a:rPr lang="en-GB" sz="1100" i="1" kern="1200">
                                      <a:solidFill>
                                        <a:schemeClr val="dk1"/>
                                      </a:solidFill>
                                      <a:effectLst/>
                                      <a:latin typeface="Cambria Math"/>
                                      <a:ea typeface="+mn-ea"/>
                                      <a:cs typeface="+mn-cs"/>
                                    </a:rPr>
                                    <m:t>2</m:t>
                                  </m:r>
                                </m:sup>
                              </m:sSup>
                            </m:oMath>
                          </a14:m>
                          <a:r>
                            <a:rPr lang="en-GB" sz="1100" kern="1200" dirty="0">
                              <a:solidFill>
                                <a:schemeClr val="dk1"/>
                              </a:solidFill>
                              <a:effectLst/>
                              <a:latin typeface="Arial" panose="020B0604020202020204" pitchFamily="34" charset="0"/>
                              <a:ea typeface="+mn-ea"/>
                              <a:cs typeface="Arial" panose="020B0604020202020204" pitchFamily="34" charset="0"/>
                            </a:rPr>
                            <a:t> </a:t>
                          </a:r>
                          <a:endParaRPr lang="en-GB" sz="1100" kern="1200" dirty="0" smtClean="0">
                            <a:solidFill>
                              <a:schemeClr val="dk1"/>
                            </a:solidFill>
                            <a:effectLst/>
                            <a:latin typeface="Arial" panose="020B0604020202020204" pitchFamily="34" charset="0"/>
                            <a:ea typeface="+mn-ea"/>
                            <a:cs typeface="Arial" panose="020B0604020202020204" pitchFamily="34" charset="0"/>
                          </a:endParaRPr>
                        </a:p>
                        <a:p>
                          <a:pPr marL="180975" indent="-180975">
                            <a:lnSpc>
                              <a:spcPct val="150000"/>
                            </a:lnSpc>
                            <a:buFont typeface="Wingdings" pitchFamily="2" charset="2"/>
                            <a:buNone/>
                          </a:pPr>
                          <a:endParaRPr lang="en-GB" sz="1100" b="0" u="sng" kern="1200" dirty="0" smtClean="0">
                            <a:solidFill>
                              <a:schemeClr val="dk1"/>
                            </a:solidFill>
                            <a:latin typeface="Arial" pitchFamily="34" charset="0"/>
                            <a:ea typeface="+mn-ea"/>
                            <a:cs typeface="Arial" pitchFamily="34" charset="0"/>
                          </a:endParaRPr>
                        </a:p>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kern="1200" dirty="0" smtClean="0">
                              <a:solidFill>
                                <a:schemeClr val="dk1"/>
                              </a:solidFill>
                              <a:effectLst/>
                              <a:latin typeface="Arial" panose="020B0604020202020204" pitchFamily="34" charset="0"/>
                              <a:ea typeface="+mn-ea"/>
                              <a:cs typeface="Arial" panose="020B0604020202020204" pitchFamily="34" charset="0"/>
                            </a:rPr>
                            <a:t>Calculate: perimeters of 2D shapes, including circles and composite shapes</a:t>
                          </a:r>
                        </a:p>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dirty="0" smtClean="0">
                              <a:solidFill>
                                <a:schemeClr val="dk1"/>
                              </a:solidFill>
                              <a:effectLst/>
                              <a:latin typeface="Arial" panose="020B0604020202020204" pitchFamily="34" charset="0"/>
                              <a:ea typeface="+mn-ea"/>
                              <a:cs typeface="Arial" panose="020B0604020202020204" pitchFamily="34" charset="0"/>
                            </a:rPr>
                            <a:t>Calculate areas of circles and composite shapes</a:t>
                          </a:r>
                          <a:endParaRPr lang="en-GB" sz="1100" b="0" u="none"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txBody>
                      <a:tcPr marT="45725" marB="45725"/>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5" marB="45725"/>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2553072315"/>
                  </p:ext>
                </p:extLst>
              </p:nvPr>
            </p:nvGraphicFramePr>
            <p:xfrm>
              <a:off x="722313" y="1260351"/>
              <a:ext cx="8944867" cy="3869916"/>
            </p:xfrm>
            <a:graphic>
              <a:graphicData uri="http://schemas.openxmlformats.org/drawingml/2006/table">
                <a:tbl>
                  <a:tblPr firstRow="1" bandRow="1">
                    <a:tableStyleId>{073A0DAA-6AF3-43AB-8588-CEC1D06C72B9}</a:tableStyleId>
                  </a:tblPr>
                  <a:tblGrid>
                    <a:gridCol w="432000"/>
                    <a:gridCol w="5200499"/>
                    <a:gridCol w="3312368"/>
                  </a:tblGrid>
                  <a:tr h="60112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r>
                  <a:tr h="765100">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G9</a:t>
                          </a:r>
                        </a:p>
                      </a:txBody>
                      <a:tcPr marT="45725" marB="45725"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Identify and apply circle definitions and properties, including centre, radius, chord, diameter, circumference, </a:t>
                          </a:r>
                          <a:r>
                            <a:rPr lang="en-GB" sz="1100" b="0" u="sng" kern="1200" dirty="0" smtClean="0">
                              <a:solidFill>
                                <a:schemeClr val="dk1"/>
                              </a:solidFill>
                              <a:latin typeface="Arial" pitchFamily="34" charset="0"/>
                              <a:ea typeface="+mn-ea"/>
                              <a:cs typeface="Arial" pitchFamily="34" charset="0"/>
                            </a:rPr>
                            <a:t>tangent, arc,</a:t>
                          </a:r>
                          <a:r>
                            <a:rPr lang="en-GB" sz="1100" b="0" u="sng" kern="1200" baseline="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sector and segment</a:t>
                          </a:r>
                        </a:p>
                      </a:txBody>
                      <a:tcPr marT="45725" marB="45725"/>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5" marB="45725"/>
                    </a:tc>
                  </a:tr>
                  <a:tr h="2503696">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G17</a:t>
                          </a:r>
                        </a:p>
                      </a:txBody>
                      <a:tcPr marT="45725" marB="45725" vert="vert" anchor="ctr">
                        <a:solidFill>
                          <a:srgbClr val="00B050"/>
                        </a:solidFill>
                      </a:tcPr>
                    </a:tc>
                    <a:tc>
                      <a:txBody>
                        <a:bodyPr/>
                        <a:lstStyle/>
                        <a:p>
                          <a:endParaRPr lang="en-US"/>
                        </a:p>
                      </a:txBody>
                      <a:tcPr marT="45725" marB="45725">
                        <a:blipFill rotWithShape="1">
                          <a:blip r:embed="rId2"/>
                          <a:stretch>
                            <a:fillRect l="-9965" t="-54745" r="-63775"/>
                          </a:stretch>
                        </a:blipFill>
                      </a:tcPr>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5" marB="45725"/>
                    </a:tc>
                  </a:tr>
                </a:tbl>
              </a:graphicData>
            </a:graphic>
          </p:graphicFrame>
        </mc:Fallback>
      </mc:AlternateContent>
      <p:sp>
        <p:nvSpPr>
          <p:cNvPr id="26640" name="TextBox 3"/>
          <p:cNvSpPr txBox="1">
            <a:spLocks noChangeArrowheads="1"/>
          </p:cNvSpPr>
          <p:nvPr/>
        </p:nvSpPr>
        <p:spPr bwMode="auto">
          <a:xfrm>
            <a:off x="306388" y="436563"/>
            <a:ext cx="6480175" cy="369887"/>
          </a:xfrm>
          <a:prstGeom prst="rect">
            <a:avLst/>
          </a:prstGeom>
          <a:noFill/>
          <a:ln w="9525">
            <a:noFill/>
            <a:miter lim="800000"/>
            <a:headEnd/>
            <a:tailEnd/>
          </a:ln>
        </p:spPr>
        <p:txBody>
          <a:bodyPr>
            <a:spAutoFit/>
          </a:bodyPr>
          <a:lstStyle/>
          <a:p>
            <a:r>
              <a:rPr lang="en-GB" sz="1800" b="1" dirty="0" smtClean="0">
                <a:latin typeface="Verdana" pitchFamily="34" charset="0"/>
              </a:rPr>
              <a:t>Introduction to Circumference </a:t>
            </a:r>
            <a:r>
              <a:rPr lang="en-GB" sz="1800" b="1" dirty="0">
                <a:latin typeface="Verdana" pitchFamily="34" charset="0"/>
              </a:rPr>
              <a:t>and Area  </a:t>
            </a:r>
            <a:endParaRPr lang="en-GB" sz="1800" dirty="0"/>
          </a:p>
        </p:txBody>
      </p:sp>
      <p:sp>
        <p:nvSpPr>
          <p:cNvPr id="9" name="Rectangle 8">
            <a:hlinkClick r:id="rId3" action="ppaction://hlinksldjump"/>
          </p:cNvPr>
          <p:cNvSpPr/>
          <p:nvPr/>
        </p:nvSpPr>
        <p:spPr>
          <a:xfrm>
            <a:off x="6219825" y="177800"/>
            <a:ext cx="2000250"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TextBox 7">
            <a:hlinkClick r:id="rId4"/>
          </p:cNvPr>
          <p:cNvSpPr txBox="1"/>
          <p:nvPr/>
        </p:nvSpPr>
        <p:spPr>
          <a:xfrm>
            <a:off x="7074893" y="7005638"/>
            <a:ext cx="1512168" cy="415498"/>
          </a:xfrm>
          <a:prstGeom prst="rect">
            <a:avLst/>
          </a:prstGeom>
          <a:solidFill>
            <a:schemeClr val="tx2"/>
          </a:solidFill>
          <a:effectLst>
            <a:glow rad="101600">
              <a:schemeClr val="accent1">
                <a:satMod val="175000"/>
                <a:alpha val="40000"/>
              </a:schemeClr>
            </a:glow>
          </a:effectLst>
          <a:scene3d>
            <a:camera prst="orthographicFront"/>
            <a:lightRig rig="threePt" dir="t"/>
          </a:scene3d>
          <a:sp3d>
            <a:bevelT/>
          </a:sp3d>
        </p:spPr>
        <p:txBody>
          <a:bodyPr wrap="square" rtlCol="0">
            <a:spAutoFit/>
          </a:bodyPr>
          <a:lstStyle/>
          <a:p>
            <a:r>
              <a:rPr lang="en-GB" dirty="0" smtClean="0">
                <a:solidFill>
                  <a:schemeClr val="bg1"/>
                </a:solidFill>
              </a:rPr>
              <a:t>Resources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89568942"/>
              </p:ext>
            </p:extLst>
          </p:nvPr>
        </p:nvGraphicFramePr>
        <p:xfrm>
          <a:off x="514057" y="1404367"/>
          <a:ext cx="8865091" cy="5040559"/>
        </p:xfrm>
        <a:graphic>
          <a:graphicData uri="http://schemas.openxmlformats.org/drawingml/2006/table">
            <a:tbl>
              <a:tblPr firstRow="1" bandRow="1">
                <a:tableStyleId>{073A0DAA-6AF3-43AB-8588-CEC1D06C72B9}</a:tableStyleId>
              </a:tblPr>
              <a:tblGrid>
                <a:gridCol w="432000"/>
                <a:gridCol w="4760683"/>
                <a:gridCol w="3672408"/>
              </a:tblGrid>
              <a:tr h="601736">
                <a:tc>
                  <a:txBody>
                    <a:bodyPr/>
                    <a:lstStyle/>
                    <a:p>
                      <a:pPr>
                        <a:buFont typeface="Wingdings" pitchFamily="2" charset="2"/>
                        <a:buNone/>
                      </a:pP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pPr>
                        <a:buFont typeface="Wingdings" pitchFamily="2" charset="2"/>
                        <a:buNone/>
                      </a:pPr>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r>
              <a:tr h="816630">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N11</a:t>
                      </a:r>
                    </a:p>
                  </a:txBody>
                  <a:tcPr marT="45722" marB="45722" vert="vert" anchor="ctr">
                    <a:solidFill>
                      <a:srgbClr val="3B5AF7"/>
                    </a:solidFill>
                  </a:tcPr>
                </a:tc>
                <a:tc>
                  <a:txBody>
                    <a:bodyPr/>
                    <a:lstStyle/>
                    <a:p>
                      <a:pPr marL="171450" indent="-171450">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Identify</a:t>
                      </a:r>
                      <a:r>
                        <a:rPr lang="en-GB" sz="1100" b="0" kern="1200" baseline="0" dirty="0" smtClean="0">
                          <a:solidFill>
                            <a:schemeClr val="dk1"/>
                          </a:solidFill>
                          <a:latin typeface="Arial" pitchFamily="34" charset="0"/>
                          <a:ea typeface="+mn-ea"/>
                          <a:cs typeface="Arial" pitchFamily="34" charset="0"/>
                        </a:rPr>
                        <a:t> and work with fractions in ratio problems</a:t>
                      </a:r>
                      <a:endParaRPr lang="en-GB" sz="1100" b="0" kern="1200" dirty="0" smtClean="0">
                        <a:solidFill>
                          <a:schemeClr val="dk1"/>
                        </a:solidFill>
                        <a:latin typeface="Arial" pitchFamily="34" charset="0"/>
                        <a:ea typeface="+mn-ea"/>
                        <a:cs typeface="Arial" pitchFamily="34" charset="0"/>
                      </a:endParaRPr>
                    </a:p>
                  </a:txBody>
                  <a:tcPr marT="45722" marB="45722"/>
                </a:tc>
                <a:tc>
                  <a:txBody>
                    <a:bodyPr/>
                    <a:lstStyle/>
                    <a:p>
                      <a:pPr marL="171450" indent="-171450" algn="l">
                        <a:buFont typeface="Wingdings" panose="05000000000000000000" pitchFamily="2" charset="2"/>
                        <a:buChar char="Ø"/>
                      </a:pPr>
                      <a:endParaRPr lang="en-GB" sz="1100" b="0" dirty="0">
                        <a:latin typeface="Arial" panose="020B0604020202020204" pitchFamily="34" charset="0"/>
                        <a:cs typeface="Arial" panose="020B0604020202020204" pitchFamily="34" charset="0"/>
                      </a:endParaRPr>
                    </a:p>
                  </a:txBody>
                  <a:tcPr marT="45722" marB="45722"/>
                </a:tc>
              </a:tr>
              <a:tr h="1003919">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R3</a:t>
                      </a:r>
                    </a:p>
                  </a:txBody>
                  <a:tcPr marT="45722" marB="45722" vert="vert" anchor="ctr">
                    <a:solidFill>
                      <a:srgbClr val="E69CA4"/>
                    </a:solid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Express one quantity as a fraction of another, where the fraction is less than 1 or greater than 1</a:t>
                      </a: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22" marB="45722"/>
                </a:tc>
                <a:tc>
                  <a:txBody>
                    <a:bodyPr/>
                    <a:lstStyle/>
                    <a:p>
                      <a:pPr marL="171450" indent="-171450" algn="l">
                        <a:buFont typeface="Wingdings" panose="05000000000000000000" pitchFamily="2" charset="2"/>
                        <a:buChar char="Ø"/>
                      </a:pPr>
                      <a:endParaRPr lang="en-GB" sz="1100" b="0" dirty="0">
                        <a:latin typeface="Arial" panose="020B0604020202020204" pitchFamily="34" charset="0"/>
                        <a:cs typeface="Arial" panose="020B0604020202020204" pitchFamily="34" charset="0"/>
                      </a:endParaRPr>
                    </a:p>
                  </a:txBody>
                  <a:tcPr marT="45722" marB="45722"/>
                </a:tc>
              </a:tr>
              <a:tr h="718971">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R4</a:t>
                      </a:r>
                    </a:p>
                  </a:txBody>
                  <a:tcPr marT="45722" marB="45722" vert="vert" anchor="ctr">
                    <a:solidFill>
                      <a:srgbClr val="E69CA4"/>
                    </a:solid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Use ratio notation, including reduction to simplest form</a:t>
                      </a: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22" marB="45722"/>
                </a:tc>
                <a:tc>
                  <a:txBody>
                    <a:bodyPr/>
                    <a:lstStyle/>
                    <a:p>
                      <a:pPr marL="171450" indent="-171450" algn="l">
                        <a:buFont typeface="Wingdings" panose="05000000000000000000" pitchFamily="2" charset="2"/>
                        <a:buChar char="Ø"/>
                      </a:pPr>
                      <a:endParaRPr lang="en-GB" sz="1100" b="0" dirty="0">
                        <a:latin typeface="Arial" panose="020B0604020202020204" pitchFamily="34" charset="0"/>
                        <a:cs typeface="Arial" panose="020B0604020202020204" pitchFamily="34" charset="0"/>
                      </a:endParaRPr>
                    </a:p>
                  </a:txBody>
                  <a:tcPr marT="45722" marB="45722"/>
                </a:tc>
              </a:tr>
              <a:tr h="1899303">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R5</a:t>
                      </a:r>
                    </a:p>
                  </a:txBody>
                  <a:tcPr marT="45722" marB="45722" vert="vert" anchor="ctr">
                    <a:solidFill>
                      <a:srgbClr val="E69CA4"/>
                    </a:solidFill>
                  </a:tcPr>
                </a:tc>
                <a:tc>
                  <a:txBody>
                    <a:bodyPr/>
                    <a:lstStyle/>
                    <a:p>
                      <a:pPr marL="180975" indent="-180975">
                        <a:lnSpc>
                          <a:spcPct val="150000"/>
                        </a:lnSpc>
                        <a:buFont typeface="Wingdings" pitchFamily="2" charset="2"/>
                        <a:buChar char="Ø"/>
                      </a:pPr>
                      <a:r>
                        <a:rPr lang="en-GB" sz="1100" b="0" kern="1200" baseline="0" dirty="0" smtClean="0">
                          <a:solidFill>
                            <a:schemeClr val="dk1"/>
                          </a:solidFill>
                          <a:latin typeface="Arial" pitchFamily="34" charset="0"/>
                          <a:ea typeface="+mn-ea"/>
                          <a:cs typeface="Arial" pitchFamily="34" charset="0"/>
                        </a:rPr>
                        <a:t>Divide a given quantity into two parts in a given </a:t>
                      </a:r>
                      <a:r>
                        <a:rPr lang="en-GB" sz="1100" b="0" kern="1200" baseline="0" dirty="0" err="1" smtClean="0">
                          <a:solidFill>
                            <a:schemeClr val="dk1"/>
                          </a:solidFill>
                          <a:latin typeface="Arial" pitchFamily="34" charset="0"/>
                          <a:ea typeface="+mn-ea"/>
                          <a:cs typeface="Arial" pitchFamily="34" charset="0"/>
                        </a:rPr>
                        <a:t>part:part</a:t>
                      </a:r>
                      <a:r>
                        <a:rPr lang="en-GB" sz="1100" b="0" kern="1200" baseline="0" dirty="0" smtClean="0">
                          <a:solidFill>
                            <a:schemeClr val="dk1"/>
                          </a:solidFill>
                          <a:latin typeface="Arial" pitchFamily="34" charset="0"/>
                          <a:ea typeface="+mn-ea"/>
                          <a:cs typeface="Arial" pitchFamily="34" charset="0"/>
                        </a:rPr>
                        <a:t> or </a:t>
                      </a:r>
                      <a:r>
                        <a:rPr lang="en-GB" sz="1100" b="0" kern="1200" baseline="0" dirty="0" err="1" smtClean="0">
                          <a:solidFill>
                            <a:schemeClr val="dk1"/>
                          </a:solidFill>
                          <a:latin typeface="Arial" pitchFamily="34" charset="0"/>
                          <a:ea typeface="+mn-ea"/>
                          <a:cs typeface="Arial" pitchFamily="34" charset="0"/>
                        </a:rPr>
                        <a:t>part:whole</a:t>
                      </a:r>
                      <a:r>
                        <a:rPr lang="en-GB" sz="1100" b="0" kern="1200" baseline="0" dirty="0" smtClean="0">
                          <a:solidFill>
                            <a:schemeClr val="dk1"/>
                          </a:solidFill>
                          <a:latin typeface="Arial" pitchFamily="34" charset="0"/>
                          <a:ea typeface="+mn-ea"/>
                          <a:cs typeface="Arial" pitchFamily="34" charset="0"/>
                        </a:rPr>
                        <a:t> ratio</a:t>
                      </a:r>
                    </a:p>
                    <a:p>
                      <a:pPr marL="180975" indent="-180975">
                        <a:lnSpc>
                          <a:spcPct val="150000"/>
                        </a:lnSpc>
                        <a:buFont typeface="Wingdings" pitchFamily="2" charset="2"/>
                        <a:buChar char="Ø"/>
                      </a:pPr>
                      <a:r>
                        <a:rPr lang="en-GB" sz="1100" b="0" kern="1200" baseline="0" dirty="0" smtClean="0">
                          <a:solidFill>
                            <a:schemeClr val="dk1"/>
                          </a:solidFill>
                          <a:latin typeface="Arial" pitchFamily="34" charset="0"/>
                          <a:ea typeface="+mn-ea"/>
                          <a:cs typeface="Arial" pitchFamily="34" charset="0"/>
                        </a:rPr>
                        <a:t>Express the division of a quantity into two parts as a ratio</a:t>
                      </a:r>
                    </a:p>
                    <a:p>
                      <a:pPr marL="180975" indent="-180975">
                        <a:lnSpc>
                          <a:spcPct val="150000"/>
                        </a:lnSpc>
                        <a:buFont typeface="Wingdings" pitchFamily="2" charset="2"/>
                        <a:buChar char="Ø"/>
                      </a:pPr>
                      <a:r>
                        <a:rPr lang="en-GB" sz="1100" b="0" kern="1200" baseline="0" dirty="0" smtClean="0">
                          <a:solidFill>
                            <a:schemeClr val="dk1"/>
                          </a:solidFill>
                          <a:latin typeface="Arial" pitchFamily="34" charset="0"/>
                          <a:ea typeface="+mn-ea"/>
                          <a:cs typeface="Arial" pitchFamily="34" charset="0"/>
                        </a:rPr>
                        <a:t>Apply ratio to real contexts and problems (such as those involving conversion, comparison, scaling, mixing and concentrations)</a:t>
                      </a: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22" marB="45722"/>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100" b="0" kern="1200" baseline="0" dirty="0" smtClean="0">
                          <a:solidFill>
                            <a:schemeClr val="dk1"/>
                          </a:solidFill>
                          <a:latin typeface="Arial" pitchFamily="34" charset="0"/>
                          <a:ea typeface="+mn-ea"/>
                          <a:cs typeface="Arial" pitchFamily="34" charset="0"/>
                        </a:rPr>
                        <a:t>including better value or best buy problems</a:t>
                      </a:r>
                    </a:p>
                    <a:p>
                      <a:pPr marL="171450" indent="-171450" algn="l">
                        <a:buFont typeface="Wingdings" panose="05000000000000000000" pitchFamily="2" charset="2"/>
                        <a:buChar char="Ø"/>
                      </a:pPr>
                      <a:endParaRPr lang="en-GB" sz="1100" b="0" dirty="0">
                        <a:latin typeface="Arial" panose="020B0604020202020204" pitchFamily="34" charset="0"/>
                        <a:cs typeface="Arial" panose="020B0604020202020204" pitchFamily="34" charset="0"/>
                      </a:endParaRPr>
                    </a:p>
                  </a:txBody>
                  <a:tcPr marT="45722" marB="45722"/>
                </a:tc>
              </a:tr>
            </a:tbl>
          </a:graphicData>
        </a:graphic>
      </p:graphicFrame>
      <p:sp>
        <p:nvSpPr>
          <p:cNvPr id="29709" name="TextBox 3"/>
          <p:cNvSpPr txBox="1">
            <a:spLocks noChangeArrowheads="1"/>
          </p:cNvSpPr>
          <p:nvPr/>
        </p:nvSpPr>
        <p:spPr bwMode="auto">
          <a:xfrm>
            <a:off x="306388" y="252413"/>
            <a:ext cx="6480175" cy="923330"/>
          </a:xfrm>
          <a:prstGeom prst="rect">
            <a:avLst/>
          </a:prstGeom>
          <a:noFill/>
          <a:ln w="9525">
            <a:noFill/>
            <a:miter lim="800000"/>
            <a:headEnd/>
            <a:tailEnd/>
          </a:ln>
        </p:spPr>
        <p:txBody>
          <a:bodyPr>
            <a:spAutoFit/>
          </a:bodyPr>
          <a:lstStyle/>
          <a:p>
            <a:r>
              <a:rPr lang="en-GB" sz="1800" b="1" dirty="0">
                <a:latin typeface="Verdana" pitchFamily="34" charset="0"/>
              </a:rPr>
              <a:t>Ratio and Proportion (Slide 1</a:t>
            </a:r>
            <a:r>
              <a:rPr lang="en-GB" sz="1800" b="1" dirty="0" smtClean="0">
                <a:latin typeface="Verdana" pitchFamily="34" charset="0"/>
              </a:rPr>
              <a:t> </a:t>
            </a:r>
            <a:r>
              <a:rPr lang="en-GB" sz="1800" b="1" dirty="0">
                <a:latin typeface="Verdana" pitchFamily="34" charset="0"/>
              </a:rPr>
              <a:t>of 2)</a:t>
            </a:r>
            <a:endParaRPr lang="en-GB" sz="1800" b="1" dirty="0">
              <a:latin typeface="Verdana" pitchFamily="34" charset="0"/>
              <a:hlinkClick r:id="rId2"/>
            </a:endParaRPr>
          </a:p>
          <a:p>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758071108"/>
              </p:ext>
            </p:extLst>
          </p:nvPr>
        </p:nvGraphicFramePr>
        <p:xfrm>
          <a:off x="514350" y="1540823"/>
          <a:ext cx="8864798" cy="4772997"/>
        </p:xfrm>
        <a:graphic>
          <a:graphicData uri="http://schemas.openxmlformats.org/drawingml/2006/table">
            <a:tbl>
              <a:tblPr firstRow="1" bandRow="1">
                <a:tableStyleId>{073A0DAA-6AF3-43AB-8588-CEC1D06C72B9}</a:tableStyleId>
              </a:tblPr>
              <a:tblGrid>
                <a:gridCol w="432000"/>
                <a:gridCol w="4976414"/>
                <a:gridCol w="3456384"/>
              </a:tblGrid>
              <a:tr h="629423">
                <a:tc>
                  <a:txBody>
                    <a:bodyPr/>
                    <a:lstStyle/>
                    <a:p>
                      <a:pPr>
                        <a:buFont typeface="Wingdings" pitchFamily="2" charset="2"/>
                        <a:buNone/>
                      </a:pP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pPr>
                        <a:buFont typeface="Wingdings" pitchFamily="2" charset="2"/>
                        <a:buNone/>
                      </a:pPr>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r>
              <a:tr h="1443279">
                <a:tc>
                  <a:txBody>
                    <a:bodyPr/>
                    <a:lstStyle/>
                    <a:p>
                      <a:pPr algn="ctr">
                        <a:lnSpc>
                          <a:spcPct val="150000"/>
                        </a:lnSpc>
                        <a:buFont typeface="Wingdings" pitchFamily="2" charset="2"/>
                        <a:buNone/>
                      </a:pPr>
                      <a:r>
                        <a:rPr lang="en-GB" sz="1800" b="0" kern="1200" baseline="0" dirty="0" smtClean="0">
                          <a:solidFill>
                            <a:schemeClr val="dk1"/>
                          </a:solidFill>
                          <a:latin typeface="Arial" pitchFamily="34" charset="0"/>
                          <a:ea typeface="+mn-ea"/>
                          <a:cs typeface="Arial" pitchFamily="34" charset="0"/>
                        </a:rPr>
                        <a:t>R6</a:t>
                      </a:r>
                    </a:p>
                  </a:txBody>
                  <a:tcPr marT="45722" marB="45722" vert="vert" anchor="ctr">
                    <a:solidFill>
                      <a:srgbClr val="E69CA4"/>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Express a multiplicative relationship between two quantities as a ratio or fraction</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baseline="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baseline="0" dirty="0" smtClean="0">
                        <a:solidFill>
                          <a:schemeClr val="dk1"/>
                        </a:solidFill>
                        <a:latin typeface="Arial" pitchFamily="34" charset="0"/>
                        <a:ea typeface="+mn-ea"/>
                        <a:cs typeface="Arial" pitchFamily="34" charset="0"/>
                      </a:endParaRPr>
                    </a:p>
                  </a:txBody>
                  <a:tcPr marT="45722" marB="45722"/>
                </a:tc>
                <a:tc>
                  <a:txBody>
                    <a:bodyPr/>
                    <a:lstStyle/>
                    <a:p>
                      <a:pPr marL="171450" indent="-171450" algn="l">
                        <a:buFont typeface="Wingdings" panose="05000000000000000000" pitchFamily="2" charset="2"/>
                        <a:buChar char="Ø"/>
                      </a:pPr>
                      <a:endParaRPr lang="en-GB" sz="1100" b="0" kern="1200" baseline="0" dirty="0" smtClean="0">
                        <a:solidFill>
                          <a:schemeClr val="tx1"/>
                        </a:solidFill>
                        <a:latin typeface="Arial" pitchFamily="34" charset="0"/>
                        <a:ea typeface="+mn-ea"/>
                        <a:cs typeface="Arial" pitchFamily="34" charset="0"/>
                      </a:endParaRPr>
                    </a:p>
                  </a:txBody>
                  <a:tcPr marT="45722" marB="45722"/>
                </a:tc>
              </a:tr>
              <a:tr h="127168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R7</a:t>
                      </a:r>
                    </a:p>
                  </a:txBody>
                  <a:tcPr marT="45722" marB="45722" vert="vert" anchor="ctr">
                    <a:solidFill>
                      <a:srgbClr val="E69CA4"/>
                    </a:solidFill>
                  </a:tcPr>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 Understand</a:t>
                      </a:r>
                      <a:r>
                        <a:rPr lang="en-GB" sz="1100" b="0" kern="1200" baseline="0" dirty="0" smtClean="0">
                          <a:solidFill>
                            <a:schemeClr val="dk1"/>
                          </a:solidFill>
                          <a:latin typeface="Arial" pitchFamily="34" charset="0"/>
                          <a:ea typeface="+mn-ea"/>
                          <a:cs typeface="Arial" pitchFamily="34" charset="0"/>
                        </a:rPr>
                        <a:t> and use proportion as equality of ratios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2" marB="45722"/>
                </a:tc>
                <a:tc>
                  <a:txBody>
                    <a:bodyPr/>
                    <a:lstStyle/>
                    <a:p>
                      <a:pPr marL="171450" indent="-171450" algn="l">
                        <a:buFont typeface="Wingdings" panose="05000000000000000000" pitchFamily="2" charset="2"/>
                        <a:buChar char="Ø"/>
                      </a:pPr>
                      <a:endParaRPr lang="en-GB" sz="1100" b="0" kern="1200" baseline="0" dirty="0" smtClean="0">
                        <a:solidFill>
                          <a:schemeClr val="tx1"/>
                        </a:solidFill>
                        <a:latin typeface="Arial" pitchFamily="34" charset="0"/>
                        <a:ea typeface="+mn-ea"/>
                        <a:cs typeface="Arial" pitchFamily="34" charset="0"/>
                      </a:endParaRPr>
                    </a:p>
                  </a:txBody>
                  <a:tcPr marT="45722" marB="45722"/>
                </a:tc>
              </a:tr>
              <a:tr h="127168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R8</a:t>
                      </a:r>
                    </a:p>
                  </a:txBody>
                  <a:tcPr marT="45722" marB="45722" vert="vert" anchor="ctr">
                    <a:solidFill>
                      <a:srgbClr val="E69CA4"/>
                    </a:solidFill>
                  </a:tcPr>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 Relate ratios to fractions and to linear functions</a:t>
                      </a: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2" marB="45722"/>
                </a:tc>
                <a:tc>
                  <a:txBody>
                    <a:bodyPr/>
                    <a:lstStyle/>
                    <a:p>
                      <a:pPr marL="171450" indent="-171450" algn="l">
                        <a:buFont typeface="Wingdings" panose="05000000000000000000" pitchFamily="2" charset="2"/>
                        <a:buChar char="Ø"/>
                      </a:pPr>
                      <a:endParaRPr lang="en-GB" sz="1100" b="0" kern="1200" baseline="0" dirty="0" smtClean="0">
                        <a:solidFill>
                          <a:schemeClr val="tx1"/>
                        </a:solidFill>
                        <a:latin typeface="Arial" pitchFamily="34" charset="0"/>
                        <a:ea typeface="+mn-ea"/>
                        <a:cs typeface="Arial" pitchFamily="34" charset="0"/>
                      </a:endParaRPr>
                    </a:p>
                  </a:txBody>
                  <a:tcPr marT="45722" marB="45722"/>
                </a:tc>
              </a:tr>
            </a:tbl>
          </a:graphicData>
        </a:graphic>
      </p:graphicFrame>
      <p:sp>
        <p:nvSpPr>
          <p:cNvPr id="29709"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Ratio and </a:t>
            </a:r>
            <a:r>
              <a:rPr lang="en-GB" sz="1800" b="1" dirty="0" smtClean="0">
                <a:latin typeface="Verdana" pitchFamily="34" charset="0"/>
              </a:rPr>
              <a:t>Proportion (Slide 2 of 2)</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54003940"/>
              </p:ext>
            </p:extLst>
          </p:nvPr>
        </p:nvGraphicFramePr>
        <p:xfrm>
          <a:off x="542489" y="1548383"/>
          <a:ext cx="9412723" cy="4131675"/>
        </p:xfrm>
        <a:graphic>
          <a:graphicData uri="http://schemas.openxmlformats.org/drawingml/2006/table">
            <a:tbl>
              <a:tblPr firstRow="1" bandRow="1">
                <a:tableStyleId>{073A0DAA-6AF3-43AB-8588-CEC1D06C72B9}</a:tableStyleId>
              </a:tblPr>
              <a:tblGrid>
                <a:gridCol w="432000"/>
                <a:gridCol w="5596347"/>
                <a:gridCol w="3384376"/>
              </a:tblGrid>
              <a:tr h="337235">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44" marR="91444" marT="45672" marB="4567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44" marR="91444" marT="45672" marB="4567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44" marR="91444" marT="45672" marB="45672" anchor="ctr"/>
                </a:tc>
              </a:tr>
              <a:tr h="1097152">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P1</a:t>
                      </a:r>
                    </a:p>
                  </a:txBody>
                  <a:tcPr marL="91444" marR="91444" marT="45672" marB="45672"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Record, describe and analyse the frequency</a:t>
                      </a:r>
                      <a:r>
                        <a:rPr lang="en-GB" sz="1100" b="0" baseline="0" dirty="0" smtClean="0">
                          <a:latin typeface="Arial" pitchFamily="34" charset="0"/>
                          <a:cs typeface="Arial" pitchFamily="34" charset="0"/>
                        </a:rPr>
                        <a:t> of outcomes of probability experiments using tables and frequency trees</a:t>
                      </a:r>
                    </a:p>
                    <a:p>
                      <a:pPr>
                        <a:lnSpc>
                          <a:spcPct val="150000"/>
                        </a:lnSpc>
                        <a:buFont typeface="Wingdings" pitchFamily="2" charset="2"/>
                        <a:buChar char="Ø"/>
                      </a:pPr>
                      <a:endParaRPr lang="en-GB" sz="1100" b="0" baseline="0" dirty="0" smtClean="0">
                        <a:latin typeface="Arial" pitchFamily="34" charset="0"/>
                        <a:cs typeface="Arial" pitchFamily="34" charset="0"/>
                      </a:endParaRPr>
                    </a:p>
                    <a:p>
                      <a:pPr>
                        <a:lnSpc>
                          <a:spcPct val="150000"/>
                        </a:lnSpc>
                        <a:buFont typeface="Wingdings" pitchFamily="2" charset="2"/>
                        <a:buChar char="Ø"/>
                      </a:pPr>
                      <a:endParaRPr lang="en-GB" sz="1100" b="0" baseline="0" dirty="0" smtClean="0">
                        <a:latin typeface="Arial" pitchFamily="34" charset="0"/>
                        <a:cs typeface="Arial" pitchFamily="34" charset="0"/>
                      </a:endParaRPr>
                    </a:p>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L="91444" marR="91444" marT="45672" marB="45672"/>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 probabilities should be written as fractions, decimals or percentages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44" marR="91444" marT="45672" marB="45672"/>
                </a:tc>
              </a:tr>
              <a:tr h="1097152">
                <a:tc>
                  <a:txBody>
                    <a:bodyPr/>
                    <a:lstStyle/>
                    <a:p>
                      <a:pPr algn="ctr">
                        <a:lnSpc>
                          <a:spcPct val="150000"/>
                        </a:lnSpc>
                        <a:buFont typeface="Wingdings" pitchFamily="2" charset="2"/>
                        <a:buNone/>
                      </a:pPr>
                      <a:r>
                        <a:rPr lang="en-GB" sz="1800" b="0" dirty="0" smtClean="0">
                          <a:latin typeface="Arial" pitchFamily="34" charset="0"/>
                          <a:cs typeface="Arial" pitchFamily="34" charset="0"/>
                        </a:rPr>
                        <a:t>P4</a:t>
                      </a:r>
                    </a:p>
                  </a:txBody>
                  <a:tcPr marL="91444" marR="91444" marT="45672" marB="45672"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Apply the property that the probabilities of an exhaustive set of outcomes sum to one</a:t>
                      </a:r>
                    </a:p>
                    <a:p>
                      <a:pPr marL="180975" indent="-180975">
                        <a:lnSpc>
                          <a:spcPct val="150000"/>
                        </a:lnSpc>
                        <a:buFont typeface="Wingdings" pitchFamily="2" charset="2"/>
                        <a:buChar char="Ø"/>
                      </a:pPr>
                      <a:endParaRPr lang="en-GB" sz="1100" b="0" baseline="0" dirty="0" smtClean="0">
                        <a:latin typeface="Arial" pitchFamily="34" charset="0"/>
                        <a:cs typeface="Arial" pitchFamily="34" charset="0"/>
                      </a:endParaRPr>
                    </a:p>
                    <a:p>
                      <a:pPr marL="180975" indent="-180975">
                        <a:lnSpc>
                          <a:spcPct val="150000"/>
                        </a:lnSpc>
                        <a:buFont typeface="Wingdings" pitchFamily="2" charset="2"/>
                        <a:buChar char="Ø"/>
                      </a:pPr>
                      <a:r>
                        <a:rPr lang="en-GB" sz="1100" b="0" baseline="0" dirty="0" smtClean="0">
                          <a:latin typeface="Arial" pitchFamily="34" charset="0"/>
                          <a:cs typeface="Arial" pitchFamily="34" charset="0"/>
                        </a:rPr>
                        <a:t>Apply the property that the probabilities of an exhaustive set of mutually exclusive events sum to one</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L="91444" marR="91444" marT="45672" marB="45672"/>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44" marR="91444" marT="45672" marB="45672"/>
                </a:tc>
              </a:tr>
              <a:tr h="1097152">
                <a:tc>
                  <a:txBody>
                    <a:bodyPr/>
                    <a:lstStyle/>
                    <a:p>
                      <a:pPr marL="0" indent="0" algn="ctr">
                        <a:lnSpc>
                          <a:spcPct val="150000"/>
                        </a:lnSpc>
                        <a:buFont typeface="Wingdings" pitchFamily="2" charset="2"/>
                        <a:buNone/>
                      </a:pPr>
                      <a:r>
                        <a:rPr lang="en-GB" sz="1800" b="0" dirty="0" smtClean="0">
                          <a:latin typeface="Arial" pitchFamily="34" charset="0"/>
                          <a:cs typeface="Arial" pitchFamily="34" charset="0"/>
                        </a:rPr>
                        <a:t>P7</a:t>
                      </a:r>
                    </a:p>
                  </a:txBody>
                  <a:tcPr marL="91444" marR="91444" marT="45672" marB="45672"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Construct theoretical possibility spaces for single and combined</a:t>
                      </a:r>
                      <a:r>
                        <a:rPr lang="en-GB" sz="1100" b="0" baseline="0" dirty="0" smtClean="0">
                          <a:latin typeface="Arial" pitchFamily="34" charset="0"/>
                          <a:cs typeface="Arial" pitchFamily="34" charset="0"/>
                        </a:rPr>
                        <a:t> experiments with equally likely outcomes and use these to calculate theoretical probabilities</a:t>
                      </a:r>
                      <a:endParaRPr lang="en-GB" sz="1100" b="0" dirty="0" smtClean="0">
                        <a:latin typeface="Arial" pitchFamily="34" charset="0"/>
                        <a:cs typeface="Arial" pitchFamily="34" charset="0"/>
                      </a:endParaRPr>
                    </a:p>
                  </a:txBody>
                  <a:tcPr marL="91444" marR="91444" marT="45672" marB="45672"/>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44" marR="91444" marT="45672" marB="45672"/>
                </a:tc>
              </a:tr>
            </a:tbl>
          </a:graphicData>
        </a:graphic>
      </p:graphicFrame>
      <p:sp>
        <p:nvSpPr>
          <p:cNvPr id="44051" name="TextBox 3"/>
          <p:cNvSpPr txBox="1">
            <a:spLocks noChangeArrowheads="1"/>
          </p:cNvSpPr>
          <p:nvPr/>
        </p:nvSpPr>
        <p:spPr bwMode="auto">
          <a:xfrm>
            <a:off x="488950" y="431800"/>
            <a:ext cx="2358338" cy="369332"/>
          </a:xfrm>
          <a:prstGeom prst="rect">
            <a:avLst/>
          </a:prstGeom>
          <a:noFill/>
          <a:ln w="9525">
            <a:noFill/>
            <a:miter lim="800000"/>
            <a:headEnd/>
            <a:tailEnd/>
          </a:ln>
        </p:spPr>
        <p:txBody>
          <a:bodyPr wrap="none">
            <a:spAutoFit/>
          </a:bodyPr>
          <a:lstStyle/>
          <a:p>
            <a:r>
              <a:rPr lang="en-GB" sz="1800" b="1" dirty="0" smtClean="0">
                <a:latin typeface="Verdana" pitchFamily="34" charset="0"/>
              </a:rPr>
              <a:t>Basic Probability</a:t>
            </a:r>
            <a:endParaRPr lang="en-GB" sz="1800" b="1" dirty="0">
              <a:latin typeface="Verdana" pitchFamily="34" charset="0"/>
            </a:endParaRPr>
          </a:p>
        </p:txBody>
      </p:sp>
      <p:graphicFrame>
        <p:nvGraphicFramePr>
          <p:cNvPr id="5" name="Diagram 4"/>
          <p:cNvGraphicFramePr/>
          <p:nvPr/>
        </p:nvGraphicFramePr>
        <p:xfrm>
          <a:off x="6551644" y="6916118"/>
          <a:ext cx="1381046" cy="549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45851313"/>
              </p:ext>
            </p:extLst>
          </p:nvPr>
        </p:nvGraphicFramePr>
        <p:xfrm>
          <a:off x="609037" y="1620391"/>
          <a:ext cx="8914127" cy="4392488"/>
        </p:xfrm>
        <a:graphic>
          <a:graphicData uri="http://schemas.openxmlformats.org/drawingml/2006/table">
            <a:tbl>
              <a:tblPr firstRow="1" bandRow="1">
                <a:tableStyleId>{073A0DAA-6AF3-43AB-8588-CEC1D06C72B9}</a:tableStyleId>
              </a:tblPr>
              <a:tblGrid>
                <a:gridCol w="432000"/>
                <a:gridCol w="4593695"/>
                <a:gridCol w="3888432"/>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348995">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708150">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3</a:t>
            </a:r>
            <a:endParaRPr lang="en-GB" sz="1800" b="1" dirty="0">
              <a:latin typeface="Verdana"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26965823"/>
              </p:ext>
            </p:extLst>
          </p:nvPr>
        </p:nvGraphicFramePr>
        <p:xfrm>
          <a:off x="522164" y="1476375"/>
          <a:ext cx="9224838" cy="4495800"/>
        </p:xfrm>
        <a:graphic>
          <a:graphicData uri="http://schemas.openxmlformats.org/drawingml/2006/table">
            <a:tbl>
              <a:tblPr firstRow="1" bandRow="1">
                <a:tableStyleId>{073A0DAA-6AF3-43AB-8588-CEC1D06C72B9}</a:tableStyleId>
              </a:tblPr>
              <a:tblGrid>
                <a:gridCol w="432000"/>
                <a:gridCol w="5192438"/>
                <a:gridCol w="3600400"/>
              </a:tblGrid>
              <a:tr h="792123">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6" marB="4572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6" marB="4572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6" marB="45726" anchor="ctr"/>
                </a:tc>
              </a:tr>
              <a:tr h="160040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A2</a:t>
                      </a:r>
                    </a:p>
                  </a:txBody>
                  <a:tcPr marT="45726" marB="45726"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Substitute numerical values into formulae and expressions, including scientific formulae</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6" marB="45726"/>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 unfamiliar formulae will be given in the question</a:t>
                      </a:r>
                    </a:p>
                  </a:txBody>
                  <a:tcPr marT="45726" marB="45726"/>
                </a:tc>
              </a:tr>
              <a:tr h="2103272">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A17</a:t>
                      </a:r>
                    </a:p>
                  </a:txBody>
                  <a:tcPr marT="45726" marB="45726"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Solve linear equations in one unknown</a:t>
                      </a:r>
                      <a:r>
                        <a:rPr lang="en-GB" sz="1100" b="0" kern="1200" baseline="0" dirty="0" smtClean="0">
                          <a:solidFill>
                            <a:schemeClr val="dk1"/>
                          </a:solidFill>
                          <a:latin typeface="Arial" pitchFamily="34" charset="0"/>
                          <a:ea typeface="+mn-ea"/>
                          <a:cs typeface="Arial" pitchFamily="34" charset="0"/>
                        </a:rPr>
                        <a:t> algebraically </a:t>
                      </a:r>
                      <a:r>
                        <a:rPr lang="en-GB" sz="1100" b="0" u="sng" kern="1200" baseline="0" dirty="0" smtClean="0">
                          <a:solidFill>
                            <a:schemeClr val="dk1"/>
                          </a:solidFill>
                          <a:latin typeface="Arial" pitchFamily="34" charset="0"/>
                          <a:ea typeface="+mn-ea"/>
                          <a:cs typeface="Arial" pitchFamily="34" charset="0"/>
                        </a:rPr>
                        <a:t>including those with the unknown on both sides of the equation</a:t>
                      </a:r>
                      <a:endParaRPr lang="en-GB" sz="1100" b="0" u="sng" kern="1200" dirty="0" smtClean="0">
                        <a:solidFill>
                          <a:schemeClr val="dk1"/>
                        </a:solidFill>
                        <a:latin typeface="Arial" pitchFamily="34" charset="0"/>
                        <a:ea typeface="+mn-ea"/>
                        <a:cs typeface="Arial" pitchFamily="34" charset="0"/>
                      </a:endParaRPr>
                    </a:p>
                  </a:txBody>
                  <a:tcPr marT="45726" marB="45726"/>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including use of brackets</a:t>
                      </a:r>
                      <a:endParaRPr lang="en-GB" sz="1100" b="0" u="sng"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6" marB="45726"/>
                </a:tc>
              </a:tr>
            </a:tbl>
          </a:graphicData>
        </a:graphic>
      </p:graphicFrame>
      <p:sp>
        <p:nvSpPr>
          <p:cNvPr id="32784"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Equations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4" name="Right Arrow 3">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644818212"/>
              </p:ext>
            </p:extLst>
          </p:nvPr>
        </p:nvGraphicFramePr>
        <p:xfrm>
          <a:off x="582613" y="1550240"/>
          <a:ext cx="9300591" cy="4300443"/>
        </p:xfrm>
        <a:graphic>
          <a:graphicData uri="http://schemas.openxmlformats.org/drawingml/2006/table">
            <a:tbl>
              <a:tblPr firstRow="1" bandRow="1">
                <a:tableStyleId>{073A0DAA-6AF3-43AB-8588-CEC1D06C72B9}</a:tableStyleId>
              </a:tblPr>
              <a:tblGrid>
                <a:gridCol w="432000"/>
                <a:gridCol w="5412207"/>
                <a:gridCol w="3456384"/>
              </a:tblGrid>
              <a:tr h="792102">
                <a:tc>
                  <a:txBody>
                    <a:bodyPr/>
                    <a:lstStyle/>
                    <a:p>
                      <a:pPr>
                        <a:lnSpc>
                          <a:spcPct val="150000"/>
                        </a:lnSpc>
                        <a:buFont typeface="Wingdings" pitchFamily="2" charset="2"/>
                        <a:buNone/>
                      </a:pP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5" marB="45725" anchor="ctr"/>
                </a:tc>
                <a:tc>
                  <a:txBody>
                    <a:bodyPr/>
                    <a:lstStyle/>
                    <a:p>
                      <a:pPr>
                        <a:lnSpc>
                          <a:spcPct val="150000"/>
                        </a:lnSpc>
                        <a:buFont typeface="Wingdings" pitchFamily="2" charset="2"/>
                        <a:buNone/>
                      </a:pPr>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5" marB="4572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5" marB="45725" anchor="ctr"/>
                </a:tc>
              </a:tr>
              <a:tr h="1656492">
                <a:tc rowSpan="2">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S6</a:t>
                      </a:r>
                    </a:p>
                  </a:txBody>
                  <a:tcPr marT="45725" marB="45725" vert="vert" anchor="ctr">
                    <a:solidFill>
                      <a:srgbClr val="FFCC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Use and interpret scatter graphs of bivariate data</a:t>
                      </a:r>
                    </a:p>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Recognise correlation </a:t>
                      </a:r>
                      <a:r>
                        <a:rPr lang="en-GB" sz="1100" b="0" u="sng" kern="1200" dirty="0" smtClean="0">
                          <a:solidFill>
                            <a:schemeClr val="dk1"/>
                          </a:solidFill>
                          <a:latin typeface="Arial" pitchFamily="34" charset="0"/>
                          <a:ea typeface="+mn-ea"/>
                          <a:cs typeface="Arial" pitchFamily="34" charset="0"/>
                        </a:rPr>
                        <a:t>and know</a:t>
                      </a:r>
                      <a:r>
                        <a:rPr lang="en-GB" sz="1100" b="0" u="sng" kern="1200" baseline="0" dirty="0" smtClean="0">
                          <a:solidFill>
                            <a:schemeClr val="dk1"/>
                          </a:solidFill>
                          <a:latin typeface="Arial" pitchFamily="34" charset="0"/>
                          <a:ea typeface="+mn-ea"/>
                          <a:cs typeface="Arial" pitchFamily="34" charset="0"/>
                        </a:rPr>
                        <a:t> that it does not indicate causation</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5" marB="45725"/>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know and understand the terms positive correlation, negative correlation, no correlation, weak correlation and strong correlation</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5" marB="45725"/>
                </a:tc>
              </a:tr>
              <a:tr h="1851849">
                <a:tc vMerge="1">
                  <a:txBody>
                    <a:bodyPr/>
                    <a:lstStyle/>
                    <a:p>
                      <a:pPr marL="180975" indent="-180975">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txBody>
                  <a:tcPr marT="45725" marB="45725"/>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Draw estimated lines of best fit</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Make predictions</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Interpolate</a:t>
                      </a:r>
                      <a:r>
                        <a:rPr lang="en-GB" sz="1100" b="0" u="sng" kern="1200" baseline="0" dirty="0" smtClean="0">
                          <a:solidFill>
                            <a:schemeClr val="dk1"/>
                          </a:solidFill>
                          <a:latin typeface="Arial" pitchFamily="34" charset="0"/>
                          <a:ea typeface="+mn-ea"/>
                          <a:cs typeface="Arial" pitchFamily="34" charset="0"/>
                        </a:rPr>
                        <a:t> and extrapolate apparent trends whilst knowing the dangers of doing so</a:t>
                      </a:r>
                      <a:endParaRPr lang="en-GB" sz="1100" b="0" u="sng" kern="1200" dirty="0" smtClean="0">
                        <a:solidFill>
                          <a:schemeClr val="dk1"/>
                        </a:solidFill>
                        <a:latin typeface="Arial" pitchFamily="34" charset="0"/>
                        <a:ea typeface="+mn-ea"/>
                        <a:cs typeface="Arial" pitchFamily="34" charset="0"/>
                      </a:endParaRPr>
                    </a:p>
                  </a:txBody>
                  <a:tcPr marT="45725" marB="45725"/>
                </a:tc>
                <a:tc>
                  <a:txBody>
                    <a:bodyPr/>
                    <a:lstStyle/>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25" marB="45725"/>
                </a:tc>
              </a:tr>
            </a:tbl>
          </a:graphicData>
        </a:graphic>
      </p:graphicFrame>
      <p:sp>
        <p:nvSpPr>
          <p:cNvPr id="5428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Scatter Graphs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54289" name="TextBox 3">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26384583"/>
              </p:ext>
            </p:extLst>
          </p:nvPr>
        </p:nvGraphicFramePr>
        <p:xfrm>
          <a:off x="609037" y="1620391"/>
          <a:ext cx="9274167" cy="3960440"/>
        </p:xfrm>
        <a:graphic>
          <a:graphicData uri="http://schemas.openxmlformats.org/drawingml/2006/table">
            <a:tbl>
              <a:tblPr firstRow="1" bandRow="1">
                <a:tableStyleId>{073A0DAA-6AF3-43AB-8588-CEC1D06C72B9}</a:tableStyleId>
              </a:tblPr>
              <a:tblGrid>
                <a:gridCol w="432000"/>
                <a:gridCol w="4593695"/>
                <a:gridCol w="4248472"/>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348995">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276102">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4</a:t>
            </a:r>
            <a:endParaRPr lang="en-GB" sz="1800" b="1" dirty="0">
              <a:latin typeface="Verdana"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58730777"/>
              </p:ext>
            </p:extLst>
          </p:nvPr>
        </p:nvGraphicFramePr>
        <p:xfrm>
          <a:off x="514350" y="1552575"/>
          <a:ext cx="9512870" cy="4892353"/>
        </p:xfrm>
        <a:graphic>
          <a:graphicData uri="http://schemas.openxmlformats.org/drawingml/2006/table">
            <a:tbl>
              <a:tblPr firstRow="1" bandRow="1">
                <a:tableStyleId>{073A0DAA-6AF3-43AB-8588-CEC1D06C72B9}</a:tableStyleId>
              </a:tblPr>
              <a:tblGrid>
                <a:gridCol w="432000"/>
                <a:gridCol w="4976414"/>
                <a:gridCol w="4104456"/>
              </a:tblGrid>
              <a:tr h="821132">
                <a:tc>
                  <a:txBody>
                    <a:bodyPr/>
                    <a:lstStyle/>
                    <a:p>
                      <a:pPr>
                        <a:lnSpc>
                          <a:spcPct val="150000"/>
                        </a:lnSpc>
                      </a:pPr>
                      <a:endParaRPr lang="en-GB" sz="11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pPr>
                        <a:lnSpc>
                          <a:spcPct val="150000"/>
                        </a:lnSpc>
                      </a:pPr>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1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r>
              <a:tr h="1838972">
                <a:tc>
                  <a:txBody>
                    <a:bodyPr/>
                    <a:lstStyle/>
                    <a:p>
                      <a:pPr marL="0" marR="0" lvl="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kern="1200" dirty="0" smtClean="0">
                          <a:solidFill>
                            <a:schemeClr val="dk1"/>
                          </a:solidFill>
                          <a:latin typeface="Arial" pitchFamily="34" charset="0"/>
                          <a:ea typeface="+mn-ea"/>
                          <a:cs typeface="Arial" pitchFamily="34" charset="0"/>
                        </a:rPr>
                        <a:t>G7</a:t>
                      </a:r>
                    </a:p>
                  </a:txBody>
                  <a:tcPr marT="45716" marB="45716" vert="vert" anchor="ctr">
                    <a:solidFill>
                      <a:srgbClr val="00B050"/>
                    </a:solidFill>
                  </a:tcPr>
                </a:tc>
                <a:tc>
                  <a:txBody>
                    <a:bodyPr/>
                    <a:lstStyle/>
                    <a:p>
                      <a:pPr marL="180975" marR="0" lvl="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Identify, describe and construct congruent and similar shapes,</a:t>
                      </a:r>
                      <a:r>
                        <a:rPr lang="en-GB" sz="1100" b="0" kern="1200" baseline="0" dirty="0" smtClean="0">
                          <a:solidFill>
                            <a:schemeClr val="dk1"/>
                          </a:solidFill>
                          <a:latin typeface="Arial" pitchFamily="34" charset="0"/>
                          <a:ea typeface="+mn-ea"/>
                          <a:cs typeface="Arial" pitchFamily="34" charset="0"/>
                        </a:rPr>
                        <a:t> on co-ordinate axes, by considering rotation, reflection, translation and enlargement (</a:t>
                      </a:r>
                      <a:r>
                        <a:rPr lang="en-GB" sz="1100" b="0" u="sng" kern="1200" baseline="0" dirty="0" smtClean="0">
                          <a:solidFill>
                            <a:schemeClr val="dk1"/>
                          </a:solidFill>
                          <a:latin typeface="Arial" pitchFamily="34" charset="0"/>
                          <a:ea typeface="+mn-ea"/>
                          <a:cs typeface="Arial" pitchFamily="34" charset="0"/>
                        </a:rPr>
                        <a:t>including fractional scale factors</a:t>
                      </a:r>
                      <a:r>
                        <a:rPr lang="en-GB" sz="1100" b="0" kern="1200" baseline="0" dirty="0" smtClean="0">
                          <a:solidFill>
                            <a:schemeClr val="dk1"/>
                          </a:solidFill>
                          <a:latin typeface="Arial" pitchFamily="34" charset="0"/>
                          <a:ea typeface="+mn-ea"/>
                          <a:cs typeface="Arial" pitchFamily="34" charset="0"/>
                        </a:rPr>
                        <a:t>)</a:t>
                      </a:r>
                      <a:endParaRPr lang="en-GB" sz="1100" b="0" kern="1200" dirty="0" smtClean="0">
                        <a:solidFill>
                          <a:schemeClr val="dk1"/>
                        </a:solidFill>
                        <a:latin typeface="Arial" pitchFamily="34" charset="0"/>
                        <a:ea typeface="+mn-ea"/>
                        <a:cs typeface="Arial" pitchFamily="34" charset="0"/>
                      </a:endParaRPr>
                    </a:p>
                  </a:txBody>
                  <a:tcPr marT="45716" marB="45716"/>
                </a:tc>
                <a:tc>
                  <a:txBody>
                    <a:bodyPr/>
                    <a:lstStyle/>
                    <a:p>
                      <a:pPr marL="0" marR="0" lvl="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kern="1200" dirty="0" smtClean="0">
                        <a:solidFill>
                          <a:schemeClr val="dk1"/>
                        </a:solidFill>
                        <a:latin typeface="Arial" pitchFamily="34" charset="0"/>
                        <a:ea typeface="+mn-ea"/>
                        <a:cs typeface="Arial" pitchFamily="34" charset="0"/>
                      </a:endParaRPr>
                    </a:p>
                  </a:txBody>
                  <a:tcPr marT="45716" marB="45716"/>
                </a:tc>
              </a:tr>
              <a:tr h="2232249">
                <a:tc>
                  <a:txBody>
                    <a:bodyPr/>
                    <a:lstStyle/>
                    <a:p>
                      <a:pPr marL="0" marR="0" lvl="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kern="1200" dirty="0" smtClean="0">
                          <a:solidFill>
                            <a:schemeClr val="dk1"/>
                          </a:solidFill>
                          <a:latin typeface="Arial" pitchFamily="34" charset="0"/>
                          <a:ea typeface="+mn-ea"/>
                          <a:cs typeface="Arial" pitchFamily="34" charset="0"/>
                        </a:rPr>
                        <a:t>G24</a:t>
                      </a:r>
                    </a:p>
                  </a:txBody>
                  <a:tcPr marT="45716" marB="45716" vert="vert" anchor="ctr">
                    <a:solidFill>
                      <a:srgbClr val="00B050"/>
                    </a:solidFill>
                  </a:tcPr>
                </a:tc>
                <a:tc>
                  <a:txBody>
                    <a:bodyPr/>
                    <a:lstStyle/>
                    <a:p>
                      <a:pPr marL="180975" marR="0" lvl="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Describe translations as 2D vectors</a:t>
                      </a:r>
                    </a:p>
                    <a:p>
                      <a:pPr marL="0" marR="0" lvl="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kern="1200" dirty="0" smtClean="0">
                        <a:solidFill>
                          <a:schemeClr val="dk1"/>
                        </a:solidFill>
                        <a:latin typeface="Arial" pitchFamily="34" charset="0"/>
                        <a:ea typeface="+mn-ea"/>
                        <a:cs typeface="Arial" pitchFamily="34" charset="0"/>
                      </a:endParaRPr>
                    </a:p>
                  </a:txBody>
                  <a:tcPr marT="45716" marB="45716"/>
                </a:tc>
                <a:tc>
                  <a:txBody>
                    <a:bodyPr/>
                    <a:lstStyle/>
                    <a:p>
                      <a:pPr marL="0" marR="0" lvl="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kern="1200" dirty="0" smtClean="0">
                        <a:solidFill>
                          <a:schemeClr val="dk1"/>
                        </a:solidFill>
                        <a:latin typeface="Arial" pitchFamily="34" charset="0"/>
                        <a:ea typeface="+mn-ea"/>
                        <a:cs typeface="Arial" pitchFamily="34" charset="0"/>
                      </a:endParaRPr>
                    </a:p>
                  </a:txBody>
                  <a:tcPr marT="45716" marB="45716"/>
                </a:tc>
              </a:tr>
            </a:tbl>
          </a:graphicData>
        </a:graphic>
      </p:graphicFrame>
      <p:sp>
        <p:nvSpPr>
          <p:cNvPr id="35859" name="TextBox 3"/>
          <p:cNvSpPr txBox="1">
            <a:spLocks noChangeArrowheads="1"/>
          </p:cNvSpPr>
          <p:nvPr/>
        </p:nvSpPr>
        <p:spPr bwMode="auto">
          <a:xfrm>
            <a:off x="306388" y="252413"/>
            <a:ext cx="6985000" cy="923925"/>
          </a:xfrm>
          <a:prstGeom prst="rect">
            <a:avLst/>
          </a:prstGeom>
          <a:noFill/>
          <a:ln w="9525">
            <a:noFill/>
            <a:miter lim="800000"/>
            <a:headEnd/>
            <a:tailEnd/>
          </a:ln>
        </p:spPr>
        <p:txBody>
          <a:bodyPr>
            <a:spAutoFit/>
          </a:bodyPr>
          <a:lstStyle/>
          <a:p>
            <a:r>
              <a:rPr lang="en-GB" sz="1800" b="1" dirty="0" smtClean="0">
                <a:latin typeface="Verdana" pitchFamily="34" charset="0"/>
              </a:rPr>
              <a:t>Transformations</a:t>
            </a:r>
            <a:endParaRPr lang="en-GB" sz="1800" b="1" dirty="0">
              <a:latin typeface="Verdana" pitchFamily="34" charset="0"/>
            </a:endParaRPr>
          </a:p>
          <a:p>
            <a:r>
              <a:rPr lang="en-GB" sz="1800" b="1" dirty="0" smtClean="0">
                <a:latin typeface="Verdana" pitchFamily="34" charset="0"/>
                <a:hlinkClick r:id="rId2"/>
              </a:rPr>
              <a:t>     </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132763"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Right Arrow 7">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9"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Pythagoras Theorem</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60430" name="TextBox 3">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mc:AlternateContent xmlns:mc="http://schemas.openxmlformats.org/markup-compatibility/2006">
        <mc:Choice xmlns:a14="http://schemas.microsoft.com/office/drawing/2010/main" Requires="a14">
          <p:graphicFrame>
            <p:nvGraphicFramePr>
              <p:cNvPr id="7" name="Table 6"/>
              <p:cNvGraphicFramePr>
                <a:graphicFrameLocks noGrp="1"/>
              </p:cNvGraphicFramePr>
              <p:nvPr>
                <p:extLst>
                  <p:ext uri="{D42A27DB-BD31-4B8C-83A1-F6EECF244321}">
                    <p14:modId xmlns:p14="http://schemas.microsoft.com/office/powerpoint/2010/main" val="1221114972"/>
                  </p:ext>
                </p:extLst>
              </p:nvPr>
            </p:nvGraphicFramePr>
            <p:xfrm>
              <a:off x="671514" y="1548383"/>
              <a:ext cx="8851650" cy="4104456"/>
            </p:xfrm>
            <a:graphic>
              <a:graphicData uri="http://schemas.openxmlformats.org/drawingml/2006/table">
                <a:tbl>
                  <a:tblPr firstRow="1" bandRow="1">
                    <a:tableStyleId>{073A0DAA-6AF3-43AB-8588-CEC1D06C72B9}</a:tableStyleId>
                  </a:tblPr>
                  <a:tblGrid>
                    <a:gridCol w="432000"/>
                    <a:gridCol w="4747242"/>
                    <a:gridCol w="3672408"/>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3769113">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G20</a:t>
                          </a:r>
                        </a:p>
                      </a:txBody>
                      <a:tcPr marT="45729" marB="45729" vert="vert" anchor="ctr">
                        <a:solidFill>
                          <a:srgbClr val="00B050"/>
                        </a:solidFill>
                      </a:tcPr>
                    </a:tc>
                    <a:tc>
                      <a:txBody>
                        <a:bodyPr/>
                        <a:lstStyle/>
                        <a:p>
                          <a:pPr>
                            <a:lnSpc>
                              <a:spcPct val="150000"/>
                            </a:lnSpc>
                            <a:buFont typeface="Wingdings" pitchFamily="2" charset="2"/>
                            <a:buChar char="Ø"/>
                          </a:pPr>
                          <a:r>
                            <a:rPr lang="en-GB" sz="1100" b="0" u="none" baseline="0" dirty="0" smtClean="0">
                              <a:latin typeface="Arial" pitchFamily="34" charset="0"/>
                              <a:cs typeface="Arial" pitchFamily="34" charset="0"/>
                            </a:rPr>
                            <a:t> </a:t>
                          </a:r>
                          <a:r>
                            <a:rPr lang="en-GB" sz="1100" b="0" u="sng" baseline="0" dirty="0" smtClean="0">
                              <a:latin typeface="Arial" pitchFamily="34" charset="0"/>
                              <a:cs typeface="Arial" pitchFamily="34" charset="0"/>
                            </a:rPr>
                            <a:t>Know the formula for Pythagoras' Theorem </a:t>
                          </a:r>
                          <a14:m>
                            <m:oMath xmlns:m="http://schemas.openxmlformats.org/officeDocument/2006/math">
                              <m:sSup>
                                <m:sSupPr>
                                  <m:ctrlPr>
                                    <a:rPr lang="en-GB" sz="1100" b="0" i="1" u="sng" baseline="0" smtClean="0">
                                      <a:latin typeface="Cambria Math"/>
                                      <a:cs typeface="Arial" pitchFamily="34" charset="0"/>
                                    </a:rPr>
                                  </m:ctrlPr>
                                </m:sSupPr>
                                <m:e>
                                  <m:r>
                                    <a:rPr lang="en-GB" sz="1100" b="0" i="1" u="sng" baseline="0" smtClean="0">
                                      <a:latin typeface="Cambria Math"/>
                                      <a:cs typeface="Arial" pitchFamily="34" charset="0"/>
                                    </a:rPr>
                                    <m:t>𝑎</m:t>
                                  </m:r>
                                </m:e>
                                <m:sup>
                                  <m:r>
                                    <a:rPr lang="en-GB" sz="1100" b="0" i="1" u="sng" baseline="0" smtClean="0">
                                      <a:latin typeface="Cambria Math"/>
                                      <a:cs typeface="Arial" pitchFamily="34" charset="0"/>
                                    </a:rPr>
                                    <m:t>2</m:t>
                                  </m:r>
                                </m:sup>
                              </m:sSup>
                              <m:r>
                                <a:rPr lang="en-GB" sz="1100" b="0" i="1" u="sng" baseline="0" smtClean="0">
                                  <a:latin typeface="Cambria Math"/>
                                  <a:cs typeface="Arial" pitchFamily="34" charset="0"/>
                                </a:rPr>
                                <m:t>+ </m:t>
                              </m:r>
                              <m:sSup>
                                <m:sSupPr>
                                  <m:ctrlPr>
                                    <a:rPr lang="en-GB" sz="1100" b="0" i="1" u="sng" baseline="0" smtClean="0">
                                      <a:latin typeface="Cambria Math"/>
                                      <a:cs typeface="Arial" pitchFamily="34" charset="0"/>
                                    </a:rPr>
                                  </m:ctrlPr>
                                </m:sSupPr>
                                <m:e>
                                  <m:r>
                                    <a:rPr lang="en-GB" sz="1100" b="0" i="1" u="sng" baseline="0" smtClean="0">
                                      <a:latin typeface="Cambria Math"/>
                                      <a:cs typeface="Arial" pitchFamily="34" charset="0"/>
                                    </a:rPr>
                                    <m:t>𝑏</m:t>
                                  </m:r>
                                </m:e>
                                <m:sup>
                                  <m:r>
                                    <a:rPr lang="en-GB" sz="1100" b="0" i="1" u="sng" baseline="0" smtClean="0">
                                      <a:latin typeface="Cambria Math"/>
                                      <a:cs typeface="Arial" pitchFamily="34" charset="0"/>
                                    </a:rPr>
                                    <m:t>2</m:t>
                                  </m:r>
                                </m:sup>
                              </m:sSup>
                              <m:r>
                                <a:rPr lang="en-GB" sz="1100" b="0" i="1" u="sng" baseline="0" smtClean="0">
                                  <a:latin typeface="Cambria Math"/>
                                  <a:cs typeface="Arial" pitchFamily="34" charset="0"/>
                                </a:rPr>
                                <m:t>= </m:t>
                              </m:r>
                              <m:sSup>
                                <m:sSupPr>
                                  <m:ctrlPr>
                                    <a:rPr lang="en-GB" sz="1100" b="0" i="1" u="sng" baseline="0" smtClean="0">
                                      <a:latin typeface="Cambria Math"/>
                                      <a:cs typeface="Arial" pitchFamily="34" charset="0"/>
                                    </a:rPr>
                                  </m:ctrlPr>
                                </m:sSupPr>
                                <m:e>
                                  <m:r>
                                    <a:rPr lang="en-GB" sz="1100" b="0" i="1" u="sng" baseline="0" smtClean="0">
                                      <a:latin typeface="Cambria Math"/>
                                      <a:cs typeface="Arial" pitchFamily="34" charset="0"/>
                                    </a:rPr>
                                    <m:t>𝑐</m:t>
                                  </m:r>
                                </m:e>
                                <m:sup>
                                  <m:r>
                                    <a:rPr lang="en-GB" sz="1100" b="0" i="1" u="sng" baseline="0" smtClean="0">
                                      <a:latin typeface="Cambria Math"/>
                                      <a:cs typeface="Arial" pitchFamily="34" charset="0"/>
                                    </a:rPr>
                                    <m:t>2</m:t>
                                  </m:r>
                                </m:sup>
                              </m:sSup>
                            </m:oMath>
                          </a14:m>
                          <a:endParaRPr lang="en-GB" sz="1100" b="0" baseline="0" dirty="0" smtClean="0">
                            <a:latin typeface="Arial" pitchFamily="34" charset="0"/>
                            <a:cs typeface="Arial" pitchFamily="34" charset="0"/>
                          </a:endParaRPr>
                        </a:p>
                        <a:p>
                          <a:pPr marL="171450" indent="-171450">
                            <a:lnSpc>
                              <a:spcPct val="150000"/>
                            </a:lnSpc>
                            <a:buFont typeface="Wingdings" pitchFamily="2" charset="2"/>
                            <a:buChar char="Ø"/>
                          </a:pPr>
                          <a:r>
                            <a:rPr lang="en-GB" sz="1100" b="0" u="none" baseline="0" dirty="0" smtClean="0">
                              <a:latin typeface="Arial" pitchFamily="34" charset="0"/>
                              <a:cs typeface="Arial" pitchFamily="34" charset="0"/>
                            </a:rPr>
                            <a:t> </a:t>
                          </a:r>
                          <a:r>
                            <a:rPr lang="en-GB" sz="1100" b="0" u="sng" baseline="0" dirty="0" smtClean="0">
                              <a:latin typeface="Arial" pitchFamily="34" charset="0"/>
                              <a:cs typeface="Arial" pitchFamily="34" charset="0"/>
                            </a:rPr>
                            <a:t>Apply it to find length in right angled triangles in two dimensional figures</a:t>
                          </a:r>
                          <a:r>
                            <a:rPr lang="en-GB" sz="1100" b="0" baseline="0" dirty="0" smtClean="0">
                              <a:latin typeface="Arial" pitchFamily="34" charset="0"/>
                              <a:cs typeface="Arial" pitchFamily="34" charset="0"/>
                            </a:rPr>
                            <a:t> </a:t>
                          </a: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mc:Choice>
        <mc:Fallback>
          <p:graphicFrame>
            <p:nvGraphicFramePr>
              <p:cNvPr id="7" name="Table 6"/>
              <p:cNvGraphicFramePr>
                <a:graphicFrameLocks noGrp="1"/>
              </p:cNvGraphicFramePr>
              <p:nvPr>
                <p:extLst>
                  <p:ext uri="{D42A27DB-BD31-4B8C-83A1-F6EECF244321}">
                    <p14:modId xmlns:p14="http://schemas.microsoft.com/office/powerpoint/2010/main" val="1221114972"/>
                  </p:ext>
                </p:extLst>
              </p:nvPr>
            </p:nvGraphicFramePr>
            <p:xfrm>
              <a:off x="671514" y="1548383"/>
              <a:ext cx="8851650" cy="4104456"/>
            </p:xfrm>
            <a:graphic>
              <a:graphicData uri="http://schemas.openxmlformats.org/drawingml/2006/table">
                <a:tbl>
                  <a:tblPr firstRow="1" bandRow="1">
                    <a:tableStyleId>{073A0DAA-6AF3-43AB-8588-CEC1D06C72B9}</a:tableStyleId>
                  </a:tblPr>
                  <a:tblGrid>
                    <a:gridCol w="432000"/>
                    <a:gridCol w="4747242"/>
                    <a:gridCol w="3672408"/>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3769113">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G20</a:t>
                          </a:r>
                        </a:p>
                      </a:txBody>
                      <a:tcPr marT="45729" marB="45729" vert="vert" anchor="ctr">
                        <a:solidFill>
                          <a:srgbClr val="00B050"/>
                        </a:solidFill>
                      </a:tcPr>
                    </a:tc>
                    <a:tc>
                      <a:txBody>
                        <a:bodyPr/>
                        <a:lstStyle/>
                        <a:p>
                          <a:endParaRPr lang="en-US"/>
                        </a:p>
                      </a:txBody>
                      <a:tcPr marT="45729" marB="45729">
                        <a:blipFill rotWithShape="1">
                          <a:blip r:embed="rId4"/>
                          <a:stretch>
                            <a:fillRect l="-11425" t="-9547" r="-77407" b="-162"/>
                          </a:stretch>
                        </a:blipFill>
                      </a:tcPr>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mc:Fallback>
      </mc:AlternateContent>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7"/>
          <p:cNvGrpSpPr>
            <a:grpSpLocks/>
          </p:cNvGrpSpPr>
          <p:nvPr/>
        </p:nvGrpSpPr>
        <p:grpSpPr bwMode="auto">
          <a:xfrm>
            <a:off x="131763" y="5292725"/>
            <a:ext cx="1035050" cy="673100"/>
            <a:chOff x="131726" y="4784396"/>
            <a:chExt cx="1035087" cy="1181456"/>
          </a:xfrm>
        </p:grpSpPr>
        <p:sp>
          <p:nvSpPr>
            <p:cNvPr id="30" name="Holiday 31"/>
            <p:cNvSpPr/>
            <p:nvPr/>
          </p:nvSpPr>
          <p:spPr>
            <a:xfrm>
              <a:off x="131727" y="4784396"/>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5" name="Holiday"/>
            <p:cNvSpPr txBox="1"/>
            <p:nvPr/>
          </p:nvSpPr>
          <p:spPr>
            <a:xfrm>
              <a:off x="131726" y="4943225"/>
              <a:ext cx="1035087" cy="24242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7" name="Group 46"/>
          <p:cNvGrpSpPr>
            <a:grpSpLocks/>
          </p:cNvGrpSpPr>
          <p:nvPr/>
        </p:nvGrpSpPr>
        <p:grpSpPr bwMode="auto">
          <a:xfrm>
            <a:off x="1173163" y="5289550"/>
            <a:ext cx="1035050" cy="673100"/>
            <a:chOff x="1173097" y="4780763"/>
            <a:chExt cx="1035087" cy="1181456"/>
          </a:xfrm>
        </p:grpSpPr>
        <p:sp>
          <p:nvSpPr>
            <p:cNvPr id="29" name="Holiday 32"/>
            <p:cNvSpPr/>
            <p:nvPr/>
          </p:nvSpPr>
          <p:spPr>
            <a:xfrm>
              <a:off x="1173098" y="4780763"/>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6" name="Holiday"/>
            <p:cNvSpPr txBox="1"/>
            <p:nvPr/>
          </p:nvSpPr>
          <p:spPr>
            <a:xfrm>
              <a:off x="1173097" y="4939592"/>
              <a:ext cx="1035087" cy="24242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8" name="Group 44"/>
          <p:cNvGrpSpPr>
            <a:grpSpLocks/>
          </p:cNvGrpSpPr>
          <p:nvPr/>
        </p:nvGrpSpPr>
        <p:grpSpPr bwMode="auto">
          <a:xfrm>
            <a:off x="3251200" y="4068763"/>
            <a:ext cx="1039813" cy="712787"/>
            <a:chOff x="3251190" y="3585369"/>
            <a:chExt cx="1039842" cy="1194960"/>
          </a:xfrm>
        </p:grpSpPr>
        <p:sp>
          <p:nvSpPr>
            <p:cNvPr id="31" name="Holiday 24"/>
            <p:cNvSpPr/>
            <p:nvPr/>
          </p:nvSpPr>
          <p:spPr>
            <a:xfrm>
              <a:off x="3260709" y="3585369"/>
              <a:ext cx="1030323" cy="1194960"/>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7" name="Holiday"/>
            <p:cNvSpPr txBox="1"/>
            <p:nvPr/>
          </p:nvSpPr>
          <p:spPr>
            <a:xfrm>
              <a:off x="3251190" y="3753035"/>
              <a:ext cx="1035079" cy="242187"/>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9" name="Group 45"/>
          <p:cNvGrpSpPr>
            <a:grpSpLocks/>
          </p:cNvGrpSpPr>
          <p:nvPr/>
        </p:nvGrpSpPr>
        <p:grpSpPr bwMode="auto">
          <a:xfrm>
            <a:off x="7437438" y="5292725"/>
            <a:ext cx="1035050" cy="674688"/>
            <a:chOff x="7437452" y="4785175"/>
            <a:chExt cx="1035087" cy="1181456"/>
          </a:xfrm>
        </p:grpSpPr>
        <p:sp>
          <p:nvSpPr>
            <p:cNvPr id="28" name="Holiday 38"/>
            <p:cNvSpPr/>
            <p:nvPr/>
          </p:nvSpPr>
          <p:spPr>
            <a:xfrm>
              <a:off x="7440611" y="4785175"/>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8" name="Holiday"/>
            <p:cNvSpPr txBox="1"/>
            <p:nvPr/>
          </p:nvSpPr>
          <p:spPr>
            <a:xfrm>
              <a:off x="7437452" y="4938070"/>
              <a:ext cx="1035087" cy="241850"/>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10" name="Group 42"/>
          <p:cNvGrpSpPr>
            <a:grpSpLocks/>
          </p:cNvGrpSpPr>
          <p:nvPr/>
        </p:nvGrpSpPr>
        <p:grpSpPr bwMode="auto">
          <a:xfrm>
            <a:off x="6394450" y="2844800"/>
            <a:ext cx="1066800" cy="647700"/>
            <a:chOff x="6394455" y="2385212"/>
            <a:chExt cx="1067458" cy="1172716"/>
          </a:xfrm>
        </p:grpSpPr>
        <p:sp>
          <p:nvSpPr>
            <p:cNvPr id="32" name="Holiday 17"/>
            <p:cNvSpPr/>
            <p:nvPr/>
          </p:nvSpPr>
          <p:spPr>
            <a:xfrm>
              <a:off x="6394455" y="2385212"/>
              <a:ext cx="1030323" cy="117271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39" name="Holiday"/>
            <p:cNvSpPr txBox="1"/>
            <p:nvPr/>
          </p:nvSpPr>
          <p:spPr>
            <a:xfrm>
              <a:off x="6426225" y="2514557"/>
              <a:ext cx="1035688" cy="244315"/>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11" name="Group 41"/>
          <p:cNvGrpSpPr>
            <a:grpSpLocks/>
          </p:cNvGrpSpPr>
          <p:nvPr/>
        </p:nvGrpSpPr>
        <p:grpSpPr bwMode="auto">
          <a:xfrm>
            <a:off x="7418388" y="1692275"/>
            <a:ext cx="1038225" cy="698500"/>
            <a:chOff x="6389698" y="1189818"/>
            <a:chExt cx="1038230" cy="1181456"/>
          </a:xfrm>
        </p:grpSpPr>
        <p:sp>
          <p:nvSpPr>
            <p:cNvPr id="34" name="Holiday 7"/>
            <p:cNvSpPr/>
            <p:nvPr/>
          </p:nvSpPr>
          <p:spPr>
            <a:xfrm>
              <a:off x="6397605" y="1189818"/>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40" name="Holiday"/>
            <p:cNvSpPr txBox="1"/>
            <p:nvPr/>
          </p:nvSpPr>
          <p:spPr>
            <a:xfrm>
              <a:off x="6389698" y="1337501"/>
              <a:ext cx="1035055" cy="24166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12" name="Group 43"/>
          <p:cNvGrpSpPr>
            <a:grpSpLocks/>
          </p:cNvGrpSpPr>
          <p:nvPr/>
        </p:nvGrpSpPr>
        <p:grpSpPr bwMode="auto">
          <a:xfrm>
            <a:off x="5346700" y="2844800"/>
            <a:ext cx="1035050" cy="650875"/>
            <a:chOff x="5346700" y="2827672"/>
            <a:chExt cx="1035087" cy="738645"/>
          </a:xfrm>
        </p:grpSpPr>
        <p:sp>
          <p:nvSpPr>
            <p:cNvPr id="33" name="Holiday 16"/>
            <p:cNvSpPr/>
            <p:nvPr/>
          </p:nvSpPr>
          <p:spPr>
            <a:xfrm>
              <a:off x="5346700" y="2827672"/>
              <a:ext cx="1030323" cy="738645"/>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41" name="Holiday"/>
            <p:cNvSpPr txBox="1"/>
            <p:nvPr/>
          </p:nvSpPr>
          <p:spPr>
            <a:xfrm>
              <a:off x="5346700" y="2908743"/>
              <a:ext cx="1035087" cy="243212"/>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sp>
        <p:nvSpPr>
          <p:cNvPr id="8205" name="TextBox 8"/>
          <p:cNvSpPr txBox="1">
            <a:spLocks noChangeArrowheads="1"/>
          </p:cNvSpPr>
          <p:nvPr/>
        </p:nvSpPr>
        <p:spPr bwMode="auto">
          <a:xfrm>
            <a:off x="17463" y="841375"/>
            <a:ext cx="1252537" cy="361950"/>
          </a:xfrm>
          <a:prstGeom prst="rect">
            <a:avLst/>
          </a:prstGeom>
          <a:noFill/>
          <a:ln w="9525">
            <a:noFill/>
            <a:miter lim="800000"/>
            <a:headEnd/>
            <a:tailEnd/>
          </a:ln>
        </p:spPr>
        <p:txBody>
          <a:bodyPr lIns="104299" tIns="52150" rIns="104299" bIns="52150">
            <a:spAutoFit/>
          </a:bodyPr>
          <a:lstStyle/>
          <a:p>
            <a:r>
              <a:rPr lang="en-GB" sz="1600" b="1" dirty="0">
                <a:latin typeface="Verdana" pitchFamily="34" charset="0"/>
              </a:rPr>
              <a:t>Year 10</a:t>
            </a:r>
          </a:p>
        </p:txBody>
      </p:sp>
      <p:sp>
        <p:nvSpPr>
          <p:cNvPr id="8206" name="TextBox 9"/>
          <p:cNvSpPr txBox="1">
            <a:spLocks noChangeArrowheads="1"/>
          </p:cNvSpPr>
          <p:nvPr/>
        </p:nvSpPr>
        <p:spPr bwMode="auto">
          <a:xfrm>
            <a:off x="17463" y="393700"/>
            <a:ext cx="7018461" cy="351540"/>
          </a:xfrm>
          <a:prstGeom prst="rect">
            <a:avLst/>
          </a:prstGeom>
          <a:noFill/>
          <a:ln w="9525">
            <a:noFill/>
            <a:miter lim="800000"/>
            <a:headEnd/>
            <a:tailEnd/>
          </a:ln>
        </p:spPr>
        <p:txBody>
          <a:bodyPr wrap="none" lIns="104299" tIns="52150" rIns="104299" bIns="52150">
            <a:spAutoFit/>
          </a:bodyPr>
          <a:lstStyle/>
          <a:p>
            <a:r>
              <a:rPr lang="en-GB" sz="1600" dirty="0" smtClean="0"/>
              <a:t>GCSE Mathematics  3 year Foundation Tier Routemap (2015 specification)</a:t>
            </a:r>
            <a:endParaRPr lang="en-US" sz="1600" dirty="0"/>
          </a:p>
        </p:txBody>
      </p:sp>
      <p:sp>
        <p:nvSpPr>
          <p:cNvPr id="8210" name="TextBox 51">
            <a:hlinkClick r:id="rId2" action="ppaction://hlinksldjump"/>
          </p:cNvPr>
          <p:cNvSpPr txBox="1">
            <a:spLocks noChangeArrowheads="1"/>
          </p:cNvSpPr>
          <p:nvPr/>
        </p:nvSpPr>
        <p:spPr bwMode="auto">
          <a:xfrm>
            <a:off x="8258175" y="7221538"/>
            <a:ext cx="960438" cy="276225"/>
          </a:xfrm>
          <a:prstGeom prst="rect">
            <a:avLst/>
          </a:prstGeom>
          <a:noFill/>
          <a:ln w="9525">
            <a:noFill/>
            <a:miter lim="800000"/>
            <a:headEnd/>
            <a:tailEnd/>
          </a:ln>
        </p:spPr>
        <p:txBody>
          <a:bodyPr>
            <a:spAutoFit/>
          </a:bodyPr>
          <a:lstStyle/>
          <a:p>
            <a:pPr algn="r"/>
            <a:r>
              <a:rPr lang="en-GB" sz="1200" b="1" dirty="0">
                <a:latin typeface="Verdana" pitchFamily="34" charset="0"/>
              </a:rPr>
              <a:t>Year 11</a:t>
            </a:r>
          </a:p>
        </p:txBody>
      </p:sp>
      <p:sp>
        <p:nvSpPr>
          <p:cNvPr id="53" name="Isosceles Triangle 52">
            <a:hlinkClick r:id="rId2" action="ppaction://hlinksldjump"/>
          </p:cNvPr>
          <p:cNvSpPr/>
          <p:nvPr/>
        </p:nvSpPr>
        <p:spPr>
          <a:xfrm rot="5400000">
            <a:off x="9240071" y="7227150"/>
            <a:ext cx="214314" cy="285752"/>
          </a:xfrm>
          <a:prstGeom prst="triangle">
            <a:avLst/>
          </a:prstGeom>
          <a:ln/>
        </p:spPr>
        <p:style>
          <a:lnRef idx="0">
            <a:schemeClr val="accent2"/>
          </a:lnRef>
          <a:fillRef idx="3">
            <a:schemeClr val="accent2"/>
          </a:fillRef>
          <a:effectRef idx="3">
            <a:schemeClr val="accent2"/>
          </a:effectRef>
          <a:fontRef idx="minor">
            <a:schemeClr val="lt1"/>
          </a:fontRef>
        </p:style>
        <p:txBody>
          <a:bodyPr lIns="41062" tIns="52150" rIns="104299" bIns="52150"/>
          <a:lstStyle/>
          <a:p>
            <a:pPr>
              <a:defRPr/>
            </a:pPr>
            <a:endParaRPr lang="en-GB" sz="900" u="sng" dirty="0">
              <a:solidFill>
                <a:schemeClr val="bg1"/>
              </a:solidFill>
              <a:latin typeface="Verdana" pitchFamily="34" charset="0"/>
            </a:endParaRPr>
          </a:p>
        </p:txBody>
      </p:sp>
      <p:sp>
        <p:nvSpPr>
          <p:cNvPr id="85" name="November Exam 12"/>
          <p:cNvSpPr/>
          <p:nvPr/>
        </p:nvSpPr>
        <p:spPr>
          <a:xfrm>
            <a:off x="9451156" y="1188343"/>
            <a:ext cx="1030323" cy="1181456"/>
          </a:xfrm>
          <a:prstGeom prst="rect">
            <a:avLst/>
          </a:prstGeom>
          <a:no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87" name="March Exam 26"/>
          <p:cNvSpPr/>
          <p:nvPr/>
        </p:nvSpPr>
        <p:spPr>
          <a:xfrm>
            <a:off x="6376403" y="3593582"/>
            <a:ext cx="1030323" cy="1181456"/>
          </a:xfrm>
          <a:prstGeom prst="rect">
            <a:avLst/>
          </a:prstGeom>
          <a:no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89" name="November Exam 12"/>
          <p:cNvSpPr/>
          <p:nvPr/>
        </p:nvSpPr>
        <p:spPr>
          <a:xfrm>
            <a:off x="128518" y="6516935"/>
            <a:ext cx="1030323" cy="653032"/>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90" name="November Exam 12"/>
          <p:cNvSpPr/>
          <p:nvPr/>
        </p:nvSpPr>
        <p:spPr>
          <a:xfrm>
            <a:off x="1125656" y="6516935"/>
            <a:ext cx="1062156" cy="653458"/>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91" name="TextBox 90"/>
          <p:cNvSpPr txBox="1">
            <a:spLocks/>
          </p:cNvSpPr>
          <p:nvPr/>
        </p:nvSpPr>
        <p:spPr>
          <a:xfrm>
            <a:off x="161925" y="6589713"/>
            <a:ext cx="1035050"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Summer</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92" name="TextBox 91"/>
          <p:cNvSpPr txBox="1">
            <a:spLocks/>
          </p:cNvSpPr>
          <p:nvPr/>
        </p:nvSpPr>
        <p:spPr>
          <a:xfrm>
            <a:off x="1169988" y="6589713"/>
            <a:ext cx="1035050"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Summer</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69" name="November Exam 12"/>
          <p:cNvSpPr/>
          <p:nvPr/>
        </p:nvSpPr>
        <p:spPr>
          <a:xfrm>
            <a:off x="4338588" y="2844527"/>
            <a:ext cx="1008112" cy="648072"/>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71" name="TextBox 70"/>
          <p:cNvSpPr txBox="1">
            <a:spLocks/>
          </p:cNvSpPr>
          <p:nvPr/>
        </p:nvSpPr>
        <p:spPr>
          <a:xfrm>
            <a:off x="4338638" y="2916238"/>
            <a:ext cx="1008062"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Year </a:t>
            </a:r>
            <a:r>
              <a:rPr lang="en-GB" sz="850" b="1" dirty="0" smtClean="0">
                <a:solidFill>
                  <a:schemeClr val="tx1">
                    <a:lumMod val="65000"/>
                    <a:lumOff val="35000"/>
                  </a:schemeClr>
                </a:solidFill>
                <a:latin typeface="Verdana" pitchFamily="34" charset="0"/>
              </a:rPr>
              <a:t>10</a:t>
            </a:r>
            <a:endParaRPr lang="en-GB" sz="850" b="1" dirty="0">
              <a:solidFill>
                <a:schemeClr val="tx1">
                  <a:lumMod val="65000"/>
                  <a:lumOff val="35000"/>
                </a:schemeClr>
              </a:solidFill>
              <a:latin typeface="Verdana" pitchFamily="34" charset="0"/>
            </a:endParaRP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62" name="Right Arrow 61">
            <a:hlinkClick r:id="" action="ppaction://hlinkshowjump?jump=nextslide"/>
          </p:cNvPr>
          <p:cNvSpPr/>
          <p:nvPr/>
        </p:nvSpPr>
        <p:spPr>
          <a:xfrm>
            <a:off x="8226425" y="7164388"/>
            <a:ext cx="1535113" cy="39687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3" name="November Exam 12"/>
          <p:cNvSpPr/>
          <p:nvPr/>
        </p:nvSpPr>
        <p:spPr>
          <a:xfrm>
            <a:off x="3258468" y="2844527"/>
            <a:ext cx="1008112" cy="648072"/>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83" name="TextBox 82"/>
          <p:cNvSpPr txBox="1">
            <a:spLocks/>
          </p:cNvSpPr>
          <p:nvPr/>
        </p:nvSpPr>
        <p:spPr>
          <a:xfrm>
            <a:off x="3258468" y="2916535"/>
            <a:ext cx="1008062"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Year </a:t>
            </a:r>
            <a:r>
              <a:rPr lang="en-GB" sz="850" b="1" dirty="0" smtClean="0">
                <a:solidFill>
                  <a:schemeClr val="tx1">
                    <a:lumMod val="65000"/>
                    <a:lumOff val="35000"/>
                  </a:schemeClr>
                </a:solidFill>
                <a:latin typeface="Verdana" pitchFamily="34" charset="0"/>
              </a:rPr>
              <a:t>10</a:t>
            </a:r>
            <a:endParaRPr lang="en-GB" sz="850" b="1" dirty="0">
              <a:solidFill>
                <a:schemeClr val="tx1">
                  <a:lumMod val="65000"/>
                  <a:lumOff val="35000"/>
                </a:schemeClr>
              </a:solidFill>
              <a:latin typeface="Verdana" pitchFamily="34" charset="0"/>
            </a:endParaRP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86" name="Round Diagonal Corner Rectangle 85">
            <a:hlinkClick r:id="rId3" action="ppaction://hlinksldjump"/>
          </p:cNvPr>
          <p:cNvSpPr>
            <a:spLocks/>
          </p:cNvSpPr>
          <p:nvPr/>
        </p:nvSpPr>
        <p:spPr>
          <a:xfrm>
            <a:off x="8515052" y="1692399"/>
            <a:ext cx="2016224" cy="658812"/>
          </a:xfrm>
          <a:prstGeom prst="round2DiagRect">
            <a:avLst/>
          </a:prstGeom>
          <a:solidFill>
            <a:srgbClr val="FFCC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Statistical Measures</a:t>
            </a:r>
          </a:p>
        </p:txBody>
      </p:sp>
      <p:sp>
        <p:nvSpPr>
          <p:cNvPr id="88" name="Round Diagonal Corner Rectangle 87">
            <a:hlinkClick r:id="rId4" action="ppaction://hlinksldjump"/>
          </p:cNvPr>
          <p:cNvSpPr>
            <a:spLocks/>
          </p:cNvSpPr>
          <p:nvPr/>
        </p:nvSpPr>
        <p:spPr>
          <a:xfrm>
            <a:off x="1170236" y="2844527"/>
            <a:ext cx="2016224" cy="6572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Constructions and Loci</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95" name="Round Diagonal Corner Rectangle 94">
            <a:hlinkClick r:id="rId5" action="ppaction://hlinksldjump"/>
          </p:cNvPr>
          <p:cNvSpPr>
            <a:spLocks/>
          </p:cNvSpPr>
          <p:nvPr/>
        </p:nvSpPr>
        <p:spPr>
          <a:xfrm>
            <a:off x="162124" y="1692399"/>
            <a:ext cx="1440160"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5</a:t>
            </a:r>
            <a:endParaRPr lang="en-GB" sz="900" b="1" dirty="0">
              <a:solidFill>
                <a:schemeClr val="tx1"/>
              </a:solidFill>
              <a:latin typeface="Verdana" pitchFamily="34" charset="0"/>
            </a:endParaRPr>
          </a:p>
        </p:txBody>
      </p:sp>
      <p:sp>
        <p:nvSpPr>
          <p:cNvPr id="99" name="Round Diagonal Corner Rectangle 98">
            <a:hlinkClick r:id="rId6" action="ppaction://hlinksldjump"/>
          </p:cNvPr>
          <p:cNvSpPr>
            <a:spLocks/>
          </p:cNvSpPr>
          <p:nvPr/>
        </p:nvSpPr>
        <p:spPr>
          <a:xfrm>
            <a:off x="4770636" y="1692399"/>
            <a:ext cx="1571178" cy="6572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Measures</a:t>
            </a:r>
          </a:p>
        </p:txBody>
      </p:sp>
      <p:sp>
        <p:nvSpPr>
          <p:cNvPr id="101" name="Round Diagonal Corner Rectangle 100">
            <a:hlinkClick r:id="rId7" action="ppaction://hlinksldjump"/>
          </p:cNvPr>
          <p:cNvSpPr>
            <a:spLocks/>
          </p:cNvSpPr>
          <p:nvPr/>
        </p:nvSpPr>
        <p:spPr>
          <a:xfrm>
            <a:off x="3258468" y="1692399"/>
            <a:ext cx="1512168" cy="658812"/>
          </a:xfrm>
          <a:prstGeom prst="round2DiagRect">
            <a:avLst/>
          </a:prstGeom>
          <a:solidFill>
            <a:srgbClr val="E69CA4"/>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Calculating </a:t>
            </a:r>
            <a:r>
              <a:rPr lang="en-GB" sz="900" b="1" dirty="0" smtClean="0">
                <a:solidFill>
                  <a:schemeClr val="bg1"/>
                </a:solidFill>
                <a:effectLst>
                  <a:outerShdw blurRad="38100" dist="38100" dir="2700000" algn="tl">
                    <a:srgbClr val="000000">
                      <a:alpha val="43137"/>
                    </a:srgbClr>
                  </a:outerShdw>
                </a:effectLst>
                <a:latin typeface="Verdana" pitchFamily="34" charset="0"/>
              </a:rPr>
              <a:t>with</a:t>
            </a:r>
            <a:r>
              <a:rPr lang="en-GB" sz="900" b="1" dirty="0" smtClean="0">
                <a:solidFill>
                  <a:schemeClr val="bg1"/>
                </a:solidFill>
                <a:latin typeface="Verdana" pitchFamily="34" charset="0"/>
              </a:rPr>
              <a:t> </a:t>
            </a:r>
            <a:r>
              <a:rPr lang="en-GB" sz="900" b="1" dirty="0">
                <a:solidFill>
                  <a:schemeClr val="bg1"/>
                </a:solidFill>
                <a:effectLst>
                  <a:outerShdw blurRad="38100" dist="38100" dir="2700000" algn="tl">
                    <a:srgbClr val="000000">
                      <a:alpha val="43137"/>
                    </a:srgbClr>
                  </a:outerShdw>
                </a:effectLst>
                <a:latin typeface="Verdana" pitchFamily="34" charset="0"/>
              </a:rPr>
              <a:t>Percentages</a:t>
            </a:r>
          </a:p>
        </p:txBody>
      </p:sp>
      <p:sp>
        <p:nvSpPr>
          <p:cNvPr id="102" name="Round Diagonal Corner Rectangle 101">
            <a:hlinkClick r:id="rId8" action="ppaction://hlinksldjump"/>
          </p:cNvPr>
          <p:cNvSpPr>
            <a:spLocks/>
          </p:cNvSpPr>
          <p:nvPr/>
        </p:nvSpPr>
        <p:spPr>
          <a:xfrm>
            <a:off x="6354812" y="1692399"/>
            <a:ext cx="1008112"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6</a:t>
            </a:r>
            <a:endParaRPr lang="en-GB" sz="900" b="1" dirty="0">
              <a:solidFill>
                <a:schemeClr val="tx1"/>
              </a:solidFill>
              <a:latin typeface="Verdana" pitchFamily="34" charset="0"/>
            </a:endParaRPr>
          </a:p>
        </p:txBody>
      </p:sp>
      <p:sp>
        <p:nvSpPr>
          <p:cNvPr id="104" name="Round Diagonal Corner Rectangle 103">
            <a:hlinkClick r:id="rId9" action="ppaction://hlinksldjump"/>
          </p:cNvPr>
          <p:cNvSpPr>
            <a:spLocks/>
          </p:cNvSpPr>
          <p:nvPr/>
        </p:nvSpPr>
        <p:spPr>
          <a:xfrm>
            <a:off x="1656734" y="1692399"/>
            <a:ext cx="1521988" cy="647700"/>
          </a:xfrm>
          <a:prstGeom prst="round2DiagRect">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Standard Form</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105" name="Round Diagonal Corner Rectangle 104">
            <a:hlinkClick r:id="rId10" action="ppaction://hlinksldjump"/>
          </p:cNvPr>
          <p:cNvSpPr>
            <a:spLocks/>
          </p:cNvSpPr>
          <p:nvPr/>
        </p:nvSpPr>
        <p:spPr>
          <a:xfrm>
            <a:off x="162124" y="2844527"/>
            <a:ext cx="936104" cy="647700"/>
          </a:xfrm>
          <a:prstGeom prst="round2DiagRect">
            <a:avLst/>
          </a:prstGeom>
          <a:solidFill>
            <a:srgbClr val="3B5AF7"/>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Indices</a:t>
            </a:r>
          </a:p>
        </p:txBody>
      </p:sp>
      <p:sp>
        <p:nvSpPr>
          <p:cNvPr id="106" name="Round Diagonal Corner Rectangle 105">
            <a:hlinkClick r:id="rId11" action="ppaction://hlinksldjump"/>
          </p:cNvPr>
          <p:cNvSpPr>
            <a:spLocks/>
          </p:cNvSpPr>
          <p:nvPr/>
        </p:nvSpPr>
        <p:spPr>
          <a:xfrm>
            <a:off x="2178348" y="4068663"/>
            <a:ext cx="1008112"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7</a:t>
            </a:r>
            <a:endParaRPr lang="en-GB" sz="900" b="1" dirty="0">
              <a:solidFill>
                <a:schemeClr val="tx1"/>
              </a:solidFill>
              <a:latin typeface="Verdana" pitchFamily="34" charset="0"/>
            </a:endParaRPr>
          </a:p>
        </p:txBody>
      </p:sp>
      <p:sp>
        <p:nvSpPr>
          <p:cNvPr id="107" name="Round Diagonal Corner Rectangle 106">
            <a:hlinkClick r:id="rId12" action="ppaction://hlinksldjump"/>
          </p:cNvPr>
          <p:cNvSpPr>
            <a:spLocks/>
          </p:cNvSpPr>
          <p:nvPr/>
        </p:nvSpPr>
        <p:spPr>
          <a:xfrm>
            <a:off x="9523164" y="4068663"/>
            <a:ext cx="1008112"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8</a:t>
            </a:r>
            <a:endParaRPr lang="en-GB" sz="900" b="1" dirty="0">
              <a:solidFill>
                <a:schemeClr val="tx1"/>
              </a:solidFill>
              <a:latin typeface="Verdana" pitchFamily="34" charset="0"/>
            </a:endParaRPr>
          </a:p>
        </p:txBody>
      </p:sp>
      <p:sp>
        <p:nvSpPr>
          <p:cNvPr id="108" name="Round Diagonal Corner Rectangle 107">
            <a:hlinkClick r:id="rId13" action="ppaction://hlinksldjump"/>
          </p:cNvPr>
          <p:cNvSpPr>
            <a:spLocks/>
          </p:cNvSpPr>
          <p:nvPr/>
        </p:nvSpPr>
        <p:spPr>
          <a:xfrm>
            <a:off x="5922764" y="5292799"/>
            <a:ext cx="1440160"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9</a:t>
            </a:r>
            <a:endParaRPr lang="en-GB" sz="900" b="1" dirty="0">
              <a:solidFill>
                <a:schemeClr val="tx1"/>
              </a:solidFill>
              <a:latin typeface="Verdana" pitchFamily="34" charset="0"/>
            </a:endParaRPr>
          </a:p>
        </p:txBody>
      </p:sp>
      <p:sp>
        <p:nvSpPr>
          <p:cNvPr id="109" name="Round Diagonal Corner Rectangle 108">
            <a:hlinkClick r:id="rId14" action="ppaction://hlinksldjump"/>
          </p:cNvPr>
          <p:cNvSpPr>
            <a:spLocks/>
          </p:cNvSpPr>
          <p:nvPr/>
        </p:nvSpPr>
        <p:spPr>
          <a:xfrm>
            <a:off x="4338588" y="4068663"/>
            <a:ext cx="1944216" cy="661987"/>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latin typeface="Verdana" pitchFamily="34" charset="0"/>
              </a:rPr>
              <a:t>Further Perimeter </a:t>
            </a:r>
            <a:r>
              <a:rPr lang="en-GB" sz="900" b="1" dirty="0">
                <a:solidFill>
                  <a:schemeClr val="bg1"/>
                </a:solidFill>
                <a:latin typeface="Verdana" pitchFamily="34" charset="0"/>
              </a:rPr>
              <a:t>and Area  </a:t>
            </a:r>
          </a:p>
        </p:txBody>
      </p:sp>
      <p:sp>
        <p:nvSpPr>
          <p:cNvPr id="110" name="Round Diagonal Corner Rectangle 109">
            <a:hlinkClick r:id="rId15" action="ppaction://hlinksldjump"/>
          </p:cNvPr>
          <p:cNvSpPr>
            <a:spLocks/>
          </p:cNvSpPr>
          <p:nvPr/>
        </p:nvSpPr>
        <p:spPr>
          <a:xfrm>
            <a:off x="7506940" y="4068663"/>
            <a:ext cx="1944216" cy="660400"/>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latin typeface="Verdana" pitchFamily="34" charset="0"/>
              </a:rPr>
              <a:t>Further Circumference </a:t>
            </a:r>
            <a:r>
              <a:rPr lang="en-GB" sz="900" b="1" dirty="0">
                <a:solidFill>
                  <a:schemeClr val="bg1"/>
                </a:solidFill>
                <a:latin typeface="Verdana" pitchFamily="34" charset="0"/>
              </a:rPr>
              <a:t>and </a:t>
            </a:r>
            <a:r>
              <a:rPr lang="en-GB" sz="900" b="1" dirty="0" smtClean="0">
                <a:solidFill>
                  <a:schemeClr val="bg1"/>
                </a:solidFill>
                <a:latin typeface="Verdana" pitchFamily="34" charset="0"/>
              </a:rPr>
              <a:t>Area   </a:t>
            </a:r>
            <a:endParaRPr lang="en-GB" sz="900" b="1" dirty="0">
              <a:solidFill>
                <a:schemeClr val="bg1"/>
              </a:solidFill>
              <a:latin typeface="Verdana" pitchFamily="34" charset="0"/>
            </a:endParaRPr>
          </a:p>
        </p:txBody>
      </p:sp>
      <p:sp>
        <p:nvSpPr>
          <p:cNvPr id="111" name="Round Diagonal Corner Rectangle 110">
            <a:hlinkClick r:id="rId16" action="ppaction://hlinksldjump"/>
          </p:cNvPr>
          <p:cNvSpPr>
            <a:spLocks/>
          </p:cNvSpPr>
          <p:nvPr/>
        </p:nvSpPr>
        <p:spPr>
          <a:xfrm>
            <a:off x="7434932" y="2844527"/>
            <a:ext cx="1008112"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Algebra Recap and Extension</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112" name="Round Diagonal Corner Rectangle 111">
            <a:hlinkClick r:id="rId17" action="ppaction://hlinksldjump"/>
          </p:cNvPr>
          <p:cNvSpPr>
            <a:spLocks/>
          </p:cNvSpPr>
          <p:nvPr/>
        </p:nvSpPr>
        <p:spPr>
          <a:xfrm>
            <a:off x="6354812" y="4068663"/>
            <a:ext cx="1008112"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Graphs recap and extension</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113" name="Round Diagonal Corner Rectangle 112">
            <a:hlinkClick r:id="rId18" action="ppaction://hlinksldjump"/>
          </p:cNvPr>
          <p:cNvSpPr>
            <a:spLocks/>
          </p:cNvSpPr>
          <p:nvPr/>
        </p:nvSpPr>
        <p:spPr>
          <a:xfrm>
            <a:off x="8515052" y="5292799"/>
            <a:ext cx="2016224"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Real Life Graphs</a:t>
            </a:r>
          </a:p>
        </p:txBody>
      </p:sp>
      <p:sp>
        <p:nvSpPr>
          <p:cNvPr id="114" name="Round Diagonal Corner Rectangle 113">
            <a:hlinkClick r:id="rId19" action="ppaction://hlinksldjump"/>
          </p:cNvPr>
          <p:cNvSpPr>
            <a:spLocks/>
          </p:cNvSpPr>
          <p:nvPr/>
        </p:nvSpPr>
        <p:spPr>
          <a:xfrm>
            <a:off x="4338588" y="5292799"/>
            <a:ext cx="1512168" cy="6572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Properties of </a:t>
            </a:r>
            <a:r>
              <a:rPr lang="en-GB" sz="900" b="1" dirty="0" smtClean="0">
                <a:solidFill>
                  <a:schemeClr val="bg1"/>
                </a:solidFill>
                <a:effectLst>
                  <a:outerShdw blurRad="38100" dist="38100" dir="2700000" algn="tl">
                    <a:srgbClr val="000000">
                      <a:alpha val="43137"/>
                    </a:srgbClr>
                  </a:outerShdw>
                </a:effectLst>
                <a:latin typeface="Verdana" pitchFamily="34" charset="0"/>
              </a:rPr>
              <a:t>Polygons </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115" name="Round Diagonal Corner Rectangle 114">
            <a:hlinkClick r:id="rId20" action="ppaction://hlinksldjump"/>
          </p:cNvPr>
          <p:cNvSpPr>
            <a:spLocks/>
          </p:cNvSpPr>
          <p:nvPr/>
        </p:nvSpPr>
        <p:spPr>
          <a:xfrm>
            <a:off x="8515052" y="2844527"/>
            <a:ext cx="2016224" cy="6572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Congruence and Similarity</a:t>
            </a:r>
          </a:p>
        </p:txBody>
      </p:sp>
      <p:sp>
        <p:nvSpPr>
          <p:cNvPr id="116" name="Round Diagonal Corner Rectangle 115">
            <a:hlinkClick r:id="rId21" action="ppaction://hlinksldjump"/>
          </p:cNvPr>
          <p:cNvSpPr>
            <a:spLocks/>
          </p:cNvSpPr>
          <p:nvPr/>
        </p:nvSpPr>
        <p:spPr>
          <a:xfrm>
            <a:off x="3258468" y="6444927"/>
            <a:ext cx="2006898" cy="658813"/>
          </a:xfrm>
          <a:prstGeom prst="round2DiagRect">
            <a:avLst/>
          </a:prstGeom>
          <a:solidFill>
            <a:schemeClr val="accent5">
              <a:lumMod val="40000"/>
              <a:lumOff val="60000"/>
            </a:schemeClr>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Probability</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117" name="Round Diagonal Corner Rectangle 116">
            <a:hlinkClick r:id="rId22" action="ppaction://hlinksldjump"/>
          </p:cNvPr>
          <p:cNvSpPr>
            <a:spLocks/>
          </p:cNvSpPr>
          <p:nvPr/>
        </p:nvSpPr>
        <p:spPr>
          <a:xfrm>
            <a:off x="2250356" y="6444927"/>
            <a:ext cx="936104" cy="657225"/>
          </a:xfrm>
          <a:prstGeom prst="round2DiagRect">
            <a:avLst/>
          </a:prstGeom>
          <a:solidFill>
            <a:schemeClr val="accent5">
              <a:lumMod val="40000"/>
              <a:lumOff val="60000"/>
            </a:schemeClr>
          </a:solidFill>
          <a:ln w="15875">
            <a:solidFill>
              <a:schemeClr val="accent5">
                <a:lumMod val="40000"/>
                <a:lumOff val="60000"/>
              </a:schemeClr>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Review of basic Probability</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58" name="Round Diagonal Corner Rectangle 57">
            <a:hlinkClick r:id="rId23" action="ppaction://hlinksldjump"/>
          </p:cNvPr>
          <p:cNvSpPr>
            <a:spLocks/>
          </p:cNvSpPr>
          <p:nvPr/>
        </p:nvSpPr>
        <p:spPr>
          <a:xfrm>
            <a:off x="2250356" y="5292799"/>
            <a:ext cx="2016224"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Simultaneous Equations</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59" name="Round Diagonal Corner Rectangle 58">
            <a:hlinkClick r:id="rId24" action="ppaction://hlinksldjump"/>
          </p:cNvPr>
          <p:cNvSpPr>
            <a:spLocks/>
          </p:cNvSpPr>
          <p:nvPr/>
        </p:nvSpPr>
        <p:spPr>
          <a:xfrm>
            <a:off x="162124" y="4068663"/>
            <a:ext cx="1944216" cy="658813"/>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Introduction to Trigonometry</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grpSp>
        <p:nvGrpSpPr>
          <p:cNvPr id="2" name="Group 1"/>
          <p:cNvGrpSpPr/>
          <p:nvPr/>
        </p:nvGrpSpPr>
        <p:grpSpPr>
          <a:xfrm>
            <a:off x="643679" y="7200503"/>
            <a:ext cx="1249065" cy="286941"/>
            <a:chOff x="2178348" y="7164388"/>
            <a:chExt cx="1249065" cy="286941"/>
          </a:xfrm>
        </p:grpSpPr>
        <p:sp>
          <p:nvSpPr>
            <p:cNvPr id="61" name="Isosceles Triangle 60">
              <a:hlinkClick r:id="rId25" action="ppaction://hlinksldjump"/>
            </p:cNvPr>
            <p:cNvSpPr/>
            <p:nvPr/>
          </p:nvSpPr>
          <p:spPr>
            <a:xfrm rot="16200000" flipH="1">
              <a:off x="2214067" y="7201296"/>
              <a:ext cx="214314" cy="285752"/>
            </a:xfrm>
            <a:prstGeom prst="triangle">
              <a:avLst/>
            </a:prstGeom>
            <a:ln/>
          </p:spPr>
          <p:style>
            <a:lnRef idx="0">
              <a:schemeClr val="accent2"/>
            </a:lnRef>
            <a:fillRef idx="3">
              <a:schemeClr val="accent2"/>
            </a:fillRef>
            <a:effectRef idx="3">
              <a:schemeClr val="accent2"/>
            </a:effectRef>
            <a:fontRef idx="minor">
              <a:schemeClr val="lt1"/>
            </a:fontRef>
          </p:style>
          <p:txBody>
            <a:bodyPr lIns="41062" tIns="52150" rIns="104299" bIns="52150"/>
            <a:lstStyle/>
            <a:p>
              <a:pPr>
                <a:defRPr/>
              </a:pPr>
              <a:endParaRPr lang="en-GB" sz="900" dirty="0">
                <a:solidFill>
                  <a:schemeClr val="bg1"/>
                </a:solidFill>
                <a:latin typeface="Verdana" pitchFamily="34" charset="0"/>
              </a:endParaRPr>
            </a:p>
          </p:txBody>
        </p:sp>
        <p:sp>
          <p:nvSpPr>
            <p:cNvPr id="63" name="TextBox 43">
              <a:hlinkClick r:id="rId25" action="ppaction://hlinksldjump"/>
            </p:cNvPr>
            <p:cNvSpPr txBox="1">
              <a:spLocks noChangeArrowheads="1"/>
            </p:cNvSpPr>
            <p:nvPr/>
          </p:nvSpPr>
          <p:spPr bwMode="auto">
            <a:xfrm>
              <a:off x="2466975" y="7164388"/>
              <a:ext cx="960438" cy="276225"/>
            </a:xfrm>
            <a:prstGeom prst="rect">
              <a:avLst/>
            </a:prstGeom>
            <a:noFill/>
            <a:ln w="9525">
              <a:noFill/>
              <a:miter lim="800000"/>
              <a:headEnd/>
              <a:tailEnd/>
            </a:ln>
          </p:spPr>
          <p:txBody>
            <a:bodyPr>
              <a:spAutoFit/>
            </a:bodyPr>
            <a:lstStyle/>
            <a:p>
              <a:pPr algn="ctr"/>
              <a:r>
                <a:rPr lang="en-GB" sz="1200" b="1" dirty="0">
                  <a:latin typeface="Verdana" pitchFamily="34" charset="0"/>
                </a:rPr>
                <a:t>Year 9</a:t>
              </a: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99565398"/>
              </p:ext>
            </p:extLst>
          </p:nvPr>
        </p:nvGraphicFramePr>
        <p:xfrm>
          <a:off x="514350" y="1814265"/>
          <a:ext cx="9656886" cy="4342630"/>
        </p:xfrm>
        <a:graphic>
          <a:graphicData uri="http://schemas.openxmlformats.org/drawingml/2006/table">
            <a:tbl>
              <a:tblPr firstRow="1" bandRow="1">
                <a:tableStyleId>{073A0DAA-6AF3-43AB-8588-CEC1D06C72B9}</a:tableStyleId>
              </a:tblPr>
              <a:tblGrid>
                <a:gridCol w="432000"/>
                <a:gridCol w="5768502"/>
                <a:gridCol w="3456384"/>
              </a:tblGrid>
              <a:tr h="79207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r>
              <a:tr h="3550553">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G13</a:t>
                      </a:r>
                    </a:p>
                  </a:txBody>
                  <a:tcPr marT="45723" marB="45723" vert="vert" anchor="ctr">
                    <a:solidFill>
                      <a:srgbClr val="00B050"/>
                    </a:solid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rPr>
                        <a:t>Construct </a:t>
                      </a:r>
                      <a:r>
                        <a:rPr lang="en-GB" sz="1100" b="0" u="sng" kern="1200" dirty="0" smtClean="0">
                          <a:solidFill>
                            <a:schemeClr val="dk1"/>
                          </a:solidFill>
                          <a:latin typeface="Arial" pitchFamily="34" charset="0"/>
                          <a:ea typeface="+mn-ea"/>
                          <a:cs typeface="Arial" pitchFamily="34" charset="0"/>
                        </a:rPr>
                        <a:t>and</a:t>
                      </a:r>
                      <a:r>
                        <a:rPr lang="en-GB" sz="1100" b="0" kern="1200" dirty="0" smtClean="0">
                          <a:solidFill>
                            <a:schemeClr val="dk1"/>
                          </a:solidFill>
                          <a:latin typeface="Arial" pitchFamily="34" charset="0"/>
                          <a:ea typeface="+mn-ea"/>
                          <a:cs typeface="Arial" pitchFamily="34" charset="0"/>
                        </a:rPr>
                        <a:t> interpret plans and elevations of 3D shapes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a:tc>
              </a:tr>
            </a:tbl>
          </a:graphicData>
        </a:graphic>
      </p:graphicFrame>
      <p:sp>
        <p:nvSpPr>
          <p:cNvPr id="38931"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2D Representations of 3D Shapes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4" name="Right Arrow 3">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Right Arrow 4">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65699432"/>
              </p:ext>
            </p:extLst>
          </p:nvPr>
        </p:nvGraphicFramePr>
        <p:xfrm>
          <a:off x="609037" y="1620391"/>
          <a:ext cx="8986135" cy="5084414"/>
        </p:xfrm>
        <a:graphic>
          <a:graphicData uri="http://schemas.openxmlformats.org/drawingml/2006/table">
            <a:tbl>
              <a:tblPr firstRow="1" bandRow="1">
                <a:tableStyleId>{073A0DAA-6AF3-43AB-8588-CEC1D06C72B9}</a:tableStyleId>
              </a:tblPr>
              <a:tblGrid>
                <a:gridCol w="432000"/>
                <a:gridCol w="3217333"/>
                <a:gridCol w="5336802"/>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968913">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780158">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5</a:t>
            </a:r>
            <a:endParaRPr lang="en-GB" sz="1800" b="1" dirty="0">
              <a:latin typeface="Verdana" pitchFamily="34" charset="0"/>
            </a:endParaRPr>
          </a:p>
        </p:txBody>
      </p:sp>
      <p:sp>
        <p:nvSpPr>
          <p:cNvPr id="4" name="TextBox 3">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3872551224"/>
                  </p:ext>
                </p:extLst>
              </p:nvPr>
            </p:nvGraphicFramePr>
            <p:xfrm>
              <a:off x="609037" y="1620391"/>
              <a:ext cx="9418183" cy="4464496"/>
            </p:xfrm>
            <a:graphic>
              <a:graphicData uri="http://schemas.openxmlformats.org/drawingml/2006/table">
                <a:tbl>
                  <a:tblPr firstRow="1" bandRow="1">
                    <a:tableStyleId>{073A0DAA-6AF3-43AB-8588-CEC1D06C72B9}</a:tableStyleId>
                  </a:tblPr>
                  <a:tblGrid>
                    <a:gridCol w="432000"/>
                    <a:gridCol w="5673815"/>
                    <a:gridCol w="3312368"/>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184937">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N2</a:t>
                          </a:r>
                        </a:p>
                      </a:txBody>
                      <a:tcPr marT="45729" marB="45729" vert="vert" anchor="ctr">
                        <a:solidFill>
                          <a:srgbClr val="3B5AF7"/>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Understand and use place value (e.g. when working with very large or very small numbers)</a:t>
                          </a:r>
                        </a:p>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sym typeface="Euclid Symbol"/>
                          </a:endParaRPr>
                        </a:p>
                        <a:p>
                          <a:pPr>
                            <a:lnSpc>
                              <a:spcPct val="150000"/>
                            </a:lnSpc>
                            <a:buFont typeface="Wingdings" pitchFamily="2" charset="2"/>
                            <a:buChar char="Ø"/>
                          </a:pPr>
                          <a:endParaRPr lang="en-GB" sz="1100" b="0" baseline="0" dirty="0" smtClean="0">
                            <a:latin typeface="Arial" pitchFamily="34" charset="0"/>
                            <a:cs typeface="Arial" pitchFamily="34" charset="0"/>
                            <a:sym typeface="Euclid Symbol"/>
                          </a:endParaRPr>
                        </a:p>
                        <a:p>
                          <a:pPr>
                            <a:lnSpc>
                              <a:spcPct val="150000"/>
                            </a:lnSpc>
                            <a:buFont typeface="Wingdings" pitchFamily="2" charset="2"/>
                            <a:buChar char="Ø"/>
                          </a:pPr>
                          <a:endParaRPr lang="en-GB" sz="1100" b="0" baseline="0" dirty="0" smtClean="0">
                            <a:latin typeface="Arial" pitchFamily="34" charset="0"/>
                            <a:cs typeface="Arial" pitchFamily="34" charset="0"/>
                            <a:sym typeface="Euclid Symbol"/>
                          </a:endParaRPr>
                        </a:p>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1944216">
                    <a:tc>
                      <a:txBody>
                        <a:bodyPr/>
                        <a:lstStyle/>
                        <a:p>
                          <a:pPr algn="ctr">
                            <a:lnSpc>
                              <a:spcPct val="150000"/>
                            </a:lnSpc>
                            <a:buFont typeface="Wingdings" pitchFamily="2" charset="2"/>
                            <a:buNone/>
                          </a:pPr>
                          <a:r>
                            <a:rPr lang="en-GB" sz="1800" b="0" dirty="0" smtClean="0">
                              <a:latin typeface="Arial" pitchFamily="34" charset="0"/>
                              <a:cs typeface="Arial" pitchFamily="34" charset="0"/>
                            </a:rPr>
                            <a:t>N9</a:t>
                          </a:r>
                        </a:p>
                      </a:txBody>
                      <a:tcPr marT="45729" marB="45729"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Calculate</a:t>
                          </a:r>
                          <a:r>
                            <a:rPr lang="en-GB" sz="1100" b="0" baseline="0" dirty="0" smtClean="0">
                              <a:latin typeface="Arial" pitchFamily="34" charset="0"/>
                              <a:cs typeface="Arial" pitchFamily="34" charset="0"/>
                            </a:rPr>
                            <a:t> with and interpret standard form </a:t>
                          </a:r>
                          <a14:m>
                            <m:oMath xmlns:m="http://schemas.openxmlformats.org/officeDocument/2006/math">
                              <m:r>
                                <a:rPr lang="en-GB" sz="1100" b="0" i="1" baseline="0" smtClean="0">
                                  <a:latin typeface="Cambria Math"/>
                                  <a:cs typeface="Arial" pitchFamily="34" charset="0"/>
                                </a:rPr>
                                <m:t>𝐴</m:t>
                              </m:r>
                              <m:r>
                                <a:rPr lang="en-GB" sz="1100" b="0" i="1" baseline="0" smtClean="0">
                                  <a:latin typeface="Cambria Math"/>
                                  <a:ea typeface="Cambria Math"/>
                                  <a:cs typeface="Arial" pitchFamily="34" charset="0"/>
                                </a:rPr>
                                <m:t>×</m:t>
                              </m:r>
                              <m:sSup>
                                <m:sSupPr>
                                  <m:ctrlPr>
                                    <a:rPr lang="en-GB" sz="1100" b="0" i="1" baseline="0" smtClean="0">
                                      <a:latin typeface="Cambria Math"/>
                                      <a:ea typeface="Cambria Math"/>
                                      <a:cs typeface="Arial" pitchFamily="34" charset="0"/>
                                    </a:rPr>
                                  </m:ctrlPr>
                                </m:sSupPr>
                                <m:e>
                                  <m:r>
                                    <a:rPr lang="en-GB" sz="1100" b="0" i="1" baseline="0" smtClean="0">
                                      <a:latin typeface="Cambria Math"/>
                                      <a:ea typeface="Cambria Math"/>
                                      <a:cs typeface="Arial" pitchFamily="34" charset="0"/>
                                    </a:rPr>
                                    <m:t>10</m:t>
                                  </m:r>
                                </m:e>
                                <m:sup>
                                  <m:r>
                                    <a:rPr lang="en-GB" sz="1100" b="0" i="1" baseline="0" smtClean="0">
                                      <a:latin typeface="Cambria Math"/>
                                      <a:ea typeface="Cambria Math"/>
                                      <a:cs typeface="Arial" pitchFamily="34" charset="0"/>
                                    </a:rPr>
                                    <m:t>𝑛</m:t>
                                  </m:r>
                                </m:sup>
                              </m:sSup>
                            </m:oMath>
                          </a14:m>
                          <a:r>
                            <a:rPr lang="en-GB" sz="1100" b="0" baseline="0" dirty="0" smtClean="0">
                              <a:latin typeface="Arial" pitchFamily="34" charset="0"/>
                              <a:cs typeface="Arial" pitchFamily="34" charset="0"/>
                            </a:rPr>
                            <a:t> where </a:t>
                          </a:r>
                          <a14:m>
                            <m:oMath xmlns:m="http://schemas.openxmlformats.org/officeDocument/2006/math">
                              <m:r>
                                <a:rPr lang="en-GB" sz="1100" b="0" i="1" baseline="0" smtClean="0">
                                  <a:latin typeface="Cambria Math"/>
                                  <a:cs typeface="Arial" pitchFamily="34" charset="0"/>
                                </a:rPr>
                                <m:t>1 </m:t>
                              </m:r>
                              <m:r>
                                <a:rPr lang="en-GB" sz="1100" b="0" i="1" baseline="0" smtClean="0">
                                  <a:latin typeface="Cambria Math"/>
                                  <a:ea typeface="Cambria Math"/>
                                  <a:cs typeface="Arial" pitchFamily="34" charset="0"/>
                                </a:rPr>
                                <m:t>≤</m:t>
                              </m:r>
                              <m:r>
                                <a:rPr lang="en-GB" sz="1100" b="0" i="1" baseline="0" smtClean="0">
                                  <a:latin typeface="Cambria Math"/>
                                  <a:ea typeface="Cambria Math"/>
                                  <a:cs typeface="Arial" pitchFamily="34" charset="0"/>
                                </a:rPr>
                                <m:t>𝐴</m:t>
                              </m:r>
                              <m:r>
                                <a:rPr lang="en-GB" sz="1100" b="0" i="1" baseline="0" smtClean="0">
                                  <a:latin typeface="Cambria Math"/>
                                  <a:ea typeface="Cambria Math"/>
                                  <a:cs typeface="Arial" pitchFamily="34" charset="0"/>
                                </a:rPr>
                                <m:t> &lt;10</m:t>
                              </m:r>
                            </m:oMath>
                          </a14:m>
                          <a:r>
                            <a:rPr lang="en-GB" sz="1100" b="0" baseline="0" dirty="0" smtClean="0">
                              <a:latin typeface="Arial" pitchFamily="34" charset="0"/>
                              <a:cs typeface="Arial" pitchFamily="34" charset="0"/>
                              <a:sym typeface="Euclid Symbol"/>
                            </a:rPr>
                            <a:t> and </a:t>
                          </a:r>
                          <a14:m>
                            <m:oMath xmlns:m="http://schemas.openxmlformats.org/officeDocument/2006/math">
                              <m:r>
                                <a:rPr lang="en-GB" sz="1100" b="0" i="1" baseline="0" smtClean="0">
                                  <a:latin typeface="Cambria Math"/>
                                  <a:cs typeface="Arial" pitchFamily="34" charset="0"/>
                                  <a:sym typeface="Euclid Symbol"/>
                                </a:rPr>
                                <m:t>𝑛</m:t>
                              </m:r>
                            </m:oMath>
                          </a14:m>
                          <a:r>
                            <a:rPr lang="en-GB" sz="1100" b="0" baseline="0" dirty="0" smtClean="0">
                              <a:latin typeface="Arial" pitchFamily="34" charset="0"/>
                              <a:cs typeface="Arial" pitchFamily="34" charset="0"/>
                              <a:sym typeface="Euclid Symbol"/>
                            </a:rPr>
                            <a:t> is an integer</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Char char="Ø"/>
                          </a:pPr>
                          <a:r>
                            <a:rPr lang="en-GB" sz="1100" b="0" baseline="0" dirty="0" smtClean="0">
                              <a:latin typeface="Arial" pitchFamily="34" charset="0"/>
                              <a:cs typeface="Arial" pitchFamily="34" charset="0"/>
                              <a:sym typeface="Euclid Symbol"/>
                            </a:rPr>
                            <a:t> with and without a calculator</a:t>
                          </a:r>
                        </a:p>
                        <a:p>
                          <a:pPr>
                            <a:lnSpc>
                              <a:spcPct val="150000"/>
                            </a:lnSpc>
                            <a:buFont typeface="Wingdings" pitchFamily="2" charset="2"/>
                            <a:buChar char="Ø"/>
                          </a:pPr>
                          <a:r>
                            <a:rPr lang="en-GB" sz="1100" b="0" baseline="0" dirty="0" smtClean="0">
                              <a:latin typeface="Arial" pitchFamily="34" charset="0"/>
                              <a:cs typeface="Arial" pitchFamily="34" charset="0"/>
                              <a:sym typeface="Euclid Symbol"/>
                            </a:rPr>
                            <a:t> interpret calculator displays</a:t>
                          </a:r>
                          <a:endParaRPr lang="en-GB" sz="1100" b="0" dirty="0" smtClean="0">
                            <a:latin typeface="Arial" pitchFamily="34" charset="0"/>
                            <a:cs typeface="Arial" pitchFamily="34" charset="0"/>
                          </a:endParaRPr>
                        </a:p>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3872551224"/>
                  </p:ext>
                </p:extLst>
              </p:nvPr>
            </p:nvGraphicFramePr>
            <p:xfrm>
              <a:off x="609037" y="1620391"/>
              <a:ext cx="9418183" cy="4464496"/>
            </p:xfrm>
            <a:graphic>
              <a:graphicData uri="http://schemas.openxmlformats.org/drawingml/2006/table">
                <a:tbl>
                  <a:tblPr firstRow="1" bandRow="1">
                    <a:tableStyleId>{073A0DAA-6AF3-43AB-8588-CEC1D06C72B9}</a:tableStyleId>
                  </a:tblPr>
                  <a:tblGrid>
                    <a:gridCol w="432000"/>
                    <a:gridCol w="5673815"/>
                    <a:gridCol w="3312368"/>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184937">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N2</a:t>
                          </a:r>
                        </a:p>
                      </a:txBody>
                      <a:tcPr marT="45729" marB="45729" vert="vert" anchor="ctr">
                        <a:solidFill>
                          <a:srgbClr val="3B5AF7"/>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Understand and use place value (e.g. when working with very large or very small numbers)</a:t>
                          </a:r>
                        </a:p>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sym typeface="Euclid Symbol"/>
                          </a:endParaRPr>
                        </a:p>
                        <a:p>
                          <a:pPr>
                            <a:lnSpc>
                              <a:spcPct val="150000"/>
                            </a:lnSpc>
                            <a:buFont typeface="Wingdings" pitchFamily="2" charset="2"/>
                            <a:buChar char="Ø"/>
                          </a:pPr>
                          <a:endParaRPr lang="en-GB" sz="1100" b="0" baseline="0" dirty="0" smtClean="0">
                            <a:latin typeface="Arial" pitchFamily="34" charset="0"/>
                            <a:cs typeface="Arial" pitchFamily="34" charset="0"/>
                            <a:sym typeface="Euclid Symbol"/>
                          </a:endParaRPr>
                        </a:p>
                        <a:p>
                          <a:pPr>
                            <a:lnSpc>
                              <a:spcPct val="150000"/>
                            </a:lnSpc>
                            <a:buFont typeface="Wingdings" pitchFamily="2" charset="2"/>
                            <a:buChar char="Ø"/>
                          </a:pPr>
                          <a:endParaRPr lang="en-GB" sz="1100" b="0" baseline="0" dirty="0" smtClean="0">
                            <a:latin typeface="Arial" pitchFamily="34" charset="0"/>
                            <a:cs typeface="Arial" pitchFamily="34" charset="0"/>
                            <a:sym typeface="Euclid Symbol"/>
                          </a:endParaRPr>
                        </a:p>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1944216">
                    <a:tc>
                      <a:txBody>
                        <a:bodyPr/>
                        <a:lstStyle/>
                        <a:p>
                          <a:pPr algn="ctr">
                            <a:lnSpc>
                              <a:spcPct val="150000"/>
                            </a:lnSpc>
                            <a:buFont typeface="Wingdings" pitchFamily="2" charset="2"/>
                            <a:buNone/>
                          </a:pPr>
                          <a:r>
                            <a:rPr lang="en-GB" sz="1800" b="0" dirty="0" smtClean="0">
                              <a:latin typeface="Arial" pitchFamily="34" charset="0"/>
                              <a:cs typeface="Arial" pitchFamily="34" charset="0"/>
                            </a:rPr>
                            <a:t>N9</a:t>
                          </a:r>
                        </a:p>
                      </a:txBody>
                      <a:tcPr marT="45729" marB="45729" vert="vert" anchor="ctr">
                        <a:solidFill>
                          <a:srgbClr val="3B5AF7"/>
                        </a:solidFill>
                      </a:tcPr>
                    </a:tc>
                    <a:tc>
                      <a:txBody>
                        <a:bodyPr/>
                        <a:lstStyle/>
                        <a:p>
                          <a:endParaRPr lang="en-US"/>
                        </a:p>
                      </a:txBody>
                      <a:tcPr marT="45729" marB="45729">
                        <a:blipFill rotWithShape="1">
                          <a:blip r:embed="rId2"/>
                          <a:stretch>
                            <a:fillRect l="-9667" t="-130721" r="-58324" b="-313"/>
                          </a:stretch>
                        </a:blipFill>
                      </a:tcPr>
                    </a:tc>
                    <a:tc>
                      <a:txBody>
                        <a:bodyPr/>
                        <a:lstStyle/>
                        <a:p>
                          <a:pPr>
                            <a:lnSpc>
                              <a:spcPct val="150000"/>
                            </a:lnSpc>
                            <a:buFont typeface="Wingdings" pitchFamily="2" charset="2"/>
                            <a:buChar char="Ø"/>
                          </a:pPr>
                          <a:r>
                            <a:rPr lang="en-GB" sz="1100" b="0" baseline="0" dirty="0" smtClean="0">
                              <a:latin typeface="Arial" pitchFamily="34" charset="0"/>
                              <a:cs typeface="Arial" pitchFamily="34" charset="0"/>
                              <a:sym typeface="Euclid Symbol"/>
                            </a:rPr>
                            <a:t> with and without a calculator</a:t>
                          </a:r>
                        </a:p>
                        <a:p>
                          <a:pPr>
                            <a:lnSpc>
                              <a:spcPct val="150000"/>
                            </a:lnSpc>
                            <a:buFont typeface="Wingdings" pitchFamily="2" charset="2"/>
                            <a:buChar char="Ø"/>
                          </a:pPr>
                          <a:r>
                            <a:rPr lang="en-GB" sz="1100" b="0" baseline="0" dirty="0" smtClean="0">
                              <a:latin typeface="Arial" pitchFamily="34" charset="0"/>
                              <a:cs typeface="Arial" pitchFamily="34" charset="0"/>
                              <a:sym typeface="Euclid Symbol"/>
                            </a:rPr>
                            <a:t> interpret calculator displays</a:t>
                          </a:r>
                          <a:endParaRPr lang="en-GB" sz="1100" b="0" dirty="0" smtClean="0">
                            <a:latin typeface="Arial" pitchFamily="34" charset="0"/>
                            <a:cs typeface="Arial" pitchFamily="34" charset="0"/>
                          </a:endParaRPr>
                        </a:p>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mc:Fallback>
      </mc:AlternateContent>
      <p:sp>
        <p:nvSpPr>
          <p:cNvPr id="21517" name="TextBox 3"/>
          <p:cNvSpPr txBox="1">
            <a:spLocks noChangeArrowheads="1"/>
          </p:cNvSpPr>
          <p:nvPr/>
        </p:nvSpPr>
        <p:spPr bwMode="auto">
          <a:xfrm>
            <a:off x="488950" y="431800"/>
            <a:ext cx="2113079" cy="369332"/>
          </a:xfrm>
          <a:prstGeom prst="rect">
            <a:avLst/>
          </a:prstGeom>
          <a:noFill/>
          <a:ln w="9525">
            <a:noFill/>
            <a:miter lim="800000"/>
            <a:headEnd/>
            <a:tailEnd/>
          </a:ln>
        </p:spPr>
        <p:txBody>
          <a:bodyPr wrap="none">
            <a:spAutoFit/>
          </a:bodyPr>
          <a:lstStyle/>
          <a:p>
            <a:r>
              <a:rPr lang="en-GB" sz="1800" b="1" dirty="0" smtClean="0">
                <a:latin typeface="Verdana" pitchFamily="34" charset="0"/>
              </a:rPr>
              <a:t>Standard Form</a:t>
            </a:r>
            <a:endParaRPr lang="en-GB" sz="1800" b="1" dirty="0">
              <a:latin typeface="Verdana" pitchFamily="34" charset="0"/>
            </a:endParaRPr>
          </a:p>
        </p:txBody>
      </p:sp>
      <p:sp>
        <p:nvSpPr>
          <p:cNvPr id="7" name="TextBox 6">
            <a:hlinkClick r:id="rId3"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14485845"/>
              </p:ext>
            </p:extLst>
          </p:nvPr>
        </p:nvGraphicFramePr>
        <p:xfrm>
          <a:off x="488950" y="1548383"/>
          <a:ext cx="8818190" cy="4104456"/>
        </p:xfrm>
        <a:graphic>
          <a:graphicData uri="http://schemas.openxmlformats.org/drawingml/2006/table">
            <a:tbl>
              <a:tblPr firstRow="1" bandRow="1">
                <a:tableStyleId>{073A0DAA-6AF3-43AB-8588-CEC1D06C72B9}</a:tableStyleId>
              </a:tblPr>
              <a:tblGrid>
                <a:gridCol w="432000"/>
                <a:gridCol w="3217333"/>
                <a:gridCol w="5168857"/>
              </a:tblGrid>
              <a:tr h="33532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5" marB="4572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5" marB="4572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5" marB="45725" anchor="ctr"/>
                </a:tc>
              </a:tr>
              <a:tr h="3769136">
                <a:tc>
                  <a:txBody>
                    <a:bodyPr/>
                    <a:lstStyle/>
                    <a:p>
                      <a:pPr algn="ctr">
                        <a:lnSpc>
                          <a:spcPct val="150000"/>
                        </a:lnSpc>
                        <a:buFontTx/>
                        <a:buNone/>
                      </a:pPr>
                      <a:r>
                        <a:rPr lang="en-GB" sz="1800" b="0" dirty="0" smtClean="0">
                          <a:latin typeface="Arial" pitchFamily="34" charset="0"/>
                          <a:cs typeface="Arial" pitchFamily="34" charset="0"/>
                        </a:rPr>
                        <a:t>R9</a:t>
                      </a:r>
                    </a:p>
                  </a:txBody>
                  <a:tcPr marT="45725" marB="45725" vert="vert" anchor="ctr">
                    <a:solidFill>
                      <a:srgbClr val="E69CA4"/>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Solve problems involving percentage change, including:</a:t>
                      </a:r>
                    </a:p>
                    <a:p>
                      <a:pPr marL="180975" indent="-180975">
                        <a:lnSpc>
                          <a:spcPct val="150000"/>
                        </a:lnSpc>
                        <a:buFont typeface="Arial" panose="020B0604020202020204" pitchFamily="34" charset="0"/>
                        <a:buChar char="•"/>
                      </a:pPr>
                      <a:r>
                        <a:rPr lang="en-GB" sz="1100" b="0" dirty="0" smtClean="0">
                          <a:latin typeface="Arial" pitchFamily="34" charset="0"/>
                          <a:cs typeface="Arial" pitchFamily="34" charset="0"/>
                        </a:rPr>
                        <a:t>percentage increase / decrease problems</a:t>
                      </a:r>
                    </a:p>
                    <a:p>
                      <a:pPr marL="180975" indent="-180975">
                        <a:lnSpc>
                          <a:spcPct val="150000"/>
                        </a:lnSpc>
                        <a:buFont typeface="Arial" panose="020B0604020202020204" pitchFamily="34" charset="0"/>
                        <a:buChar char="•"/>
                      </a:pPr>
                      <a:r>
                        <a:rPr lang="en-GB" sz="1100" b="0" dirty="0" smtClean="0">
                          <a:latin typeface="Arial" pitchFamily="34" charset="0"/>
                          <a:cs typeface="Arial" pitchFamily="34" charset="0"/>
                        </a:rPr>
                        <a:t>original value problems</a:t>
                      </a:r>
                    </a:p>
                    <a:p>
                      <a:pPr marL="180975" indent="-180975">
                        <a:lnSpc>
                          <a:spcPct val="150000"/>
                        </a:lnSpc>
                        <a:buFont typeface="Arial" panose="020B0604020202020204" pitchFamily="34" charset="0"/>
                        <a:buChar char="•"/>
                      </a:pPr>
                      <a:r>
                        <a:rPr lang="en-GB" sz="1100" b="0" dirty="0" smtClean="0">
                          <a:latin typeface="Arial" pitchFamily="34" charset="0"/>
                          <a:cs typeface="Arial" pitchFamily="34" charset="0"/>
                        </a:rPr>
                        <a:t>simple interest,</a:t>
                      </a:r>
                      <a:r>
                        <a:rPr lang="en-GB" sz="1100" b="0" baseline="0" dirty="0" smtClean="0">
                          <a:latin typeface="Arial" pitchFamily="34" charset="0"/>
                          <a:cs typeface="Arial" pitchFamily="34" charset="0"/>
                        </a:rPr>
                        <a:t> including in financial mathematics</a:t>
                      </a:r>
                    </a:p>
                    <a:p>
                      <a:pPr marL="180975" indent="-180975">
                        <a:lnSpc>
                          <a:spcPct val="150000"/>
                        </a:lnSpc>
                        <a:buFont typeface="Arial" panose="020B0604020202020204" pitchFamily="34" charset="0"/>
                        <a:buChar char="•"/>
                      </a:pPr>
                      <a:r>
                        <a:rPr lang="en-GB" sz="1100" b="0" baseline="0" dirty="0" smtClean="0">
                          <a:latin typeface="Arial" pitchFamily="34" charset="0"/>
                          <a:cs typeface="Arial" pitchFamily="34" charset="0"/>
                        </a:rPr>
                        <a:t>problems set in context</a:t>
                      </a:r>
                    </a:p>
                    <a:p>
                      <a:pPr marL="180975" indent="-180975">
                        <a:lnSpc>
                          <a:spcPct val="150000"/>
                        </a:lnSpc>
                        <a:buFont typeface="Arial" panose="020B0604020202020204" pitchFamily="34" charset="0"/>
                        <a:buChar char="•"/>
                      </a:pPr>
                      <a:r>
                        <a:rPr lang="en-GB" sz="1100" b="0" baseline="0" dirty="0" smtClean="0">
                          <a:latin typeface="Arial" pitchFamily="34" charset="0"/>
                          <a:cs typeface="Arial" pitchFamily="34" charset="0"/>
                        </a:rPr>
                        <a:t>using a multiplier</a:t>
                      </a:r>
                      <a:endParaRPr lang="en-GB" sz="1100" b="0" dirty="0" smtClean="0">
                        <a:latin typeface="Arial" pitchFamily="34" charset="0"/>
                        <a:cs typeface="Arial" pitchFamily="34" charset="0"/>
                      </a:endParaRPr>
                    </a:p>
                    <a:p>
                      <a:pPr>
                        <a:lnSpc>
                          <a:spcPct val="150000"/>
                        </a:lnSpc>
                        <a:buFontTx/>
                        <a:buChar char="-"/>
                      </a:pPr>
                      <a:endParaRPr lang="en-GB" sz="1100" b="0" dirty="0" smtClean="0">
                        <a:latin typeface="Arial" pitchFamily="34" charset="0"/>
                        <a:cs typeface="Arial" pitchFamily="34" charset="0"/>
                      </a:endParaRPr>
                    </a:p>
                    <a:p>
                      <a:pPr>
                        <a:lnSpc>
                          <a:spcPct val="150000"/>
                        </a:lnSpc>
                        <a:buFontTx/>
                        <a:buNone/>
                      </a:pPr>
                      <a:endParaRPr lang="en-GB" sz="1100" b="0" dirty="0" smtClean="0">
                        <a:latin typeface="Arial" pitchFamily="34" charset="0"/>
                        <a:cs typeface="Arial" pitchFamily="34" charset="0"/>
                      </a:endParaRPr>
                    </a:p>
                  </a:txBody>
                  <a:tcPr marT="45725" marB="45725"/>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None/>
                        <a:tabLst/>
                        <a:defRPr/>
                      </a:pPr>
                      <a:endParaRPr lang="en-GB" sz="1100" b="0" kern="1200" dirty="0" smtClean="0">
                        <a:solidFill>
                          <a:srgbClr val="FF0000"/>
                        </a:solidFill>
                        <a:latin typeface="Arial" pitchFamily="34" charset="0"/>
                        <a:ea typeface="+mn-ea"/>
                        <a:cs typeface="Arial" pitchFamily="34" charset="0"/>
                      </a:endParaRPr>
                    </a:p>
                  </a:txBody>
                  <a:tcPr marT="45725" marB="45725"/>
                </a:tc>
              </a:tr>
            </a:tbl>
          </a:graphicData>
        </a:graphic>
      </p:graphicFrame>
      <p:sp>
        <p:nvSpPr>
          <p:cNvPr id="42003" name="TextBox 3"/>
          <p:cNvSpPr txBox="1">
            <a:spLocks noChangeArrowheads="1"/>
          </p:cNvSpPr>
          <p:nvPr/>
        </p:nvSpPr>
        <p:spPr bwMode="auto">
          <a:xfrm>
            <a:off x="488950" y="431800"/>
            <a:ext cx="3967753" cy="369332"/>
          </a:xfrm>
          <a:prstGeom prst="rect">
            <a:avLst/>
          </a:prstGeom>
          <a:noFill/>
          <a:ln w="9525">
            <a:noFill/>
            <a:miter lim="800000"/>
            <a:headEnd/>
            <a:tailEnd/>
          </a:ln>
        </p:spPr>
        <p:txBody>
          <a:bodyPr wrap="none">
            <a:spAutoFit/>
          </a:bodyPr>
          <a:lstStyle/>
          <a:p>
            <a:r>
              <a:rPr lang="en-GB" sz="1800" b="1" dirty="0">
                <a:latin typeface="Verdana" pitchFamily="34" charset="0"/>
              </a:rPr>
              <a:t>Calculating with </a:t>
            </a:r>
            <a:r>
              <a:rPr lang="en-GB" sz="1800" b="1" dirty="0" smtClean="0">
                <a:latin typeface="Verdana" pitchFamily="34" charset="0"/>
              </a:rPr>
              <a:t>Percentages</a:t>
            </a:r>
            <a:endParaRPr lang="en-GB" sz="1800" b="1" dirty="0">
              <a:latin typeface="Verdana" pitchFamily="34" charset="0"/>
            </a:endParaRPr>
          </a:p>
        </p:txBody>
      </p:sp>
      <p:sp>
        <p:nvSpPr>
          <p:cNvPr id="5" name="TextBox 4">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55" name="TextBox 3"/>
          <p:cNvSpPr txBox="1">
            <a:spLocks noChangeArrowheads="1"/>
          </p:cNvSpPr>
          <p:nvPr/>
        </p:nvSpPr>
        <p:spPr bwMode="auto">
          <a:xfrm>
            <a:off x="488950" y="431800"/>
            <a:ext cx="3436938" cy="369888"/>
          </a:xfrm>
          <a:prstGeom prst="rect">
            <a:avLst/>
          </a:prstGeom>
          <a:noFill/>
          <a:ln w="9525">
            <a:noFill/>
            <a:miter lim="800000"/>
            <a:headEnd/>
            <a:tailEnd/>
          </a:ln>
        </p:spPr>
        <p:txBody>
          <a:bodyPr wrap="none">
            <a:spAutoFit/>
          </a:bodyPr>
          <a:lstStyle/>
          <a:p>
            <a:r>
              <a:rPr lang="en-GB" sz="1800" b="1" dirty="0">
                <a:latin typeface="Verdana" pitchFamily="34" charset="0"/>
              </a:rPr>
              <a:t>Measures    (Slide 1 of 2)</a:t>
            </a:r>
          </a:p>
        </p:txBody>
      </p:sp>
      <p:graphicFrame>
        <p:nvGraphicFramePr>
          <p:cNvPr id="5" name="Diagram 4"/>
          <p:cNvGraphicFramePr/>
          <p:nvPr/>
        </p:nvGraphicFramePr>
        <p:xfrm>
          <a:off x="6226405" y="173105"/>
          <a:ext cx="1857388" cy="804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5"/>
          <p:cNvGrpSpPr/>
          <p:nvPr/>
        </p:nvGrpSpPr>
        <p:grpSpPr>
          <a:xfrm>
            <a:off x="8085644" y="6910725"/>
            <a:ext cx="1379697" cy="549182"/>
            <a:chOff x="1348" y="0"/>
            <a:chExt cx="1379697" cy="549182"/>
          </a:xfrm>
          <a:scene3d>
            <a:camera prst="orthographicFront">
              <a:rot lat="0" lon="0" rev="0"/>
            </a:camera>
            <a:lightRig rig="threePt" dir="t"/>
          </a:scene3d>
        </p:grpSpPr>
        <p:sp>
          <p:nvSpPr>
            <p:cNvPr id="7" name="Chevron 6"/>
            <p:cNvSpPr/>
            <p:nvPr/>
          </p:nvSpPr>
          <p:spPr>
            <a:xfrm>
              <a:off x="1348" y="0"/>
              <a:ext cx="1379697" cy="549182"/>
            </a:xfrm>
            <a:prstGeom prst="chevron">
              <a:avLst/>
            </a:prstGeom>
            <a:sp3d/>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sp>
        <p:sp>
          <p:nvSpPr>
            <p:cNvPr id="8" name="Chevron 4"/>
            <p:cNvSpPr/>
            <p:nvPr/>
          </p:nvSpPr>
          <p:spPr>
            <a:xfrm>
              <a:off x="275939" y="0"/>
              <a:ext cx="830515" cy="549182"/>
            </a:xfrm>
            <a:prstGeom prst="rect">
              <a:avLst/>
            </a:prstGeom>
            <a:sp3d/>
          </p:spPr>
          <p:style>
            <a:lnRef idx="0">
              <a:scrgbClr r="0" g="0" b="0"/>
            </a:lnRef>
            <a:fillRef idx="0">
              <a:scrgbClr r="0" g="0" b="0"/>
            </a:fillRef>
            <a:effectRef idx="0">
              <a:scrgbClr r="0" g="0" b="0"/>
            </a:effectRef>
            <a:fontRef idx="minor">
              <a:schemeClr val="lt1"/>
            </a:fontRef>
          </p:style>
          <p:txBody>
            <a:bodyPr lIns="48006" tIns="16002" rIns="16002" bIns="16002" spcCol="1270" anchor="ctr">
              <a:flatTx/>
            </a:bodyPr>
            <a:lstStyle/>
            <a:p>
              <a:pPr algn="ctr" defTabSz="533400">
                <a:lnSpc>
                  <a:spcPct val="90000"/>
                </a:lnSpc>
                <a:spcAft>
                  <a:spcPct val="35000"/>
                </a:spcAft>
                <a:defRPr/>
              </a:pPr>
              <a:r>
                <a:rPr lang="en-GB" sz="1200" b="1" dirty="0">
                  <a:effectLst>
                    <a:outerShdw blurRad="50800" dist="38100" dir="2700000" algn="tl" rotWithShape="0">
                      <a:prstClr val="black">
                        <a:alpha val="40000"/>
                      </a:prstClr>
                    </a:outerShdw>
                  </a:effectLst>
                </a:rPr>
                <a:t>View next page</a:t>
              </a:r>
            </a:p>
          </p:txBody>
        </p:sp>
      </p:grpSp>
      <p:sp>
        <p:nvSpPr>
          <p:cNvPr id="10" name="Rectangle 9">
            <a:hlinkClick r:id="" action="ppaction://hlinkshowjump?jump=nextslide"/>
          </p:cNvPr>
          <p:cNvSpPr/>
          <p:nvPr/>
        </p:nvSpPr>
        <p:spPr>
          <a:xfrm>
            <a:off x="6219825" y="180975"/>
            <a:ext cx="1935163"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Rectangle 10">
            <a:hlinkClick r:id="" action="ppaction://hlinkshowjump?jump=nextslide"/>
          </p:cNvPr>
          <p:cNvSpPr/>
          <p:nvPr/>
        </p:nvSpPr>
        <p:spPr>
          <a:xfrm>
            <a:off x="8132763" y="6775450"/>
            <a:ext cx="1285875"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Right Arrow 11">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277601422"/>
              </p:ext>
            </p:extLst>
          </p:nvPr>
        </p:nvGraphicFramePr>
        <p:xfrm>
          <a:off x="529160" y="1260352"/>
          <a:ext cx="9066012" cy="5199639"/>
        </p:xfrm>
        <a:graphic>
          <a:graphicData uri="http://schemas.openxmlformats.org/drawingml/2006/table">
            <a:tbl>
              <a:tblPr firstRow="1" bandRow="1">
                <a:tableStyleId>{073A0DAA-6AF3-43AB-8588-CEC1D06C72B9}</a:tableStyleId>
              </a:tblPr>
              <a:tblGrid>
                <a:gridCol w="432000"/>
                <a:gridCol w="5177628"/>
                <a:gridCol w="3456384"/>
              </a:tblGrid>
              <a:tr h="320211">
                <a:tc>
                  <a:txBody>
                    <a:bodyPr/>
                    <a:lstStyle/>
                    <a:p>
                      <a:endParaRPr lang="en-GB" sz="1600" b="0" u="none"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7" marB="4571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7" marB="4571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7" marB="45717" anchor="ctr"/>
                </a:tc>
              </a:tr>
              <a:tr h="1401255">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N16</a:t>
                      </a:r>
                    </a:p>
                  </a:txBody>
                  <a:tcPr marL="91434" marR="91434" marT="45710" marB="45710" vert="vert" anchor="ctr">
                    <a:solidFill>
                      <a:srgbClr val="3B5AF7"/>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Apply and interpret limits of accuracy</a:t>
                      </a:r>
                    </a:p>
                  </a:txBody>
                  <a:tcPr marL="91434" marR="91434" marT="45710" marB="45710"/>
                </a:tc>
                <a:tc>
                  <a:txBody>
                    <a:bodyPr/>
                    <a:lstStyle/>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L="91434" marR="91434" marT="45710" marB="45710"/>
                </a:tc>
              </a:tr>
              <a:tr h="1401255">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G14</a:t>
                      </a:r>
                    </a:p>
                  </a:txBody>
                  <a:tcPr marL="91434" marR="91434" marT="45710" marB="45710"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Use standard units of measure and related concepts (length, area, volume / capacity, mass, time, money </a:t>
                      </a:r>
                      <a:r>
                        <a:rPr lang="en-GB" sz="1100" b="0" kern="1200" dirty="0" err="1" smtClean="0">
                          <a:solidFill>
                            <a:schemeClr val="dk1"/>
                          </a:solidFill>
                          <a:latin typeface="Arial" pitchFamily="34" charset="0"/>
                          <a:ea typeface="+mn-ea"/>
                          <a:cs typeface="Arial" pitchFamily="34" charset="0"/>
                        </a:rPr>
                        <a:t>etc</a:t>
                      </a:r>
                      <a:r>
                        <a:rPr lang="en-GB" sz="1100" b="0" kern="1200" dirty="0" smtClean="0">
                          <a:solidFill>
                            <a:schemeClr val="dk1"/>
                          </a:solidFill>
                          <a:latin typeface="Arial" pitchFamily="34" charset="0"/>
                          <a:ea typeface="+mn-ea"/>
                          <a:cs typeface="Arial" pitchFamily="34" charset="0"/>
                        </a:rPr>
                        <a:t>)</a:t>
                      </a: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txBody>
                  <a:tcPr marL="91434" marR="91434" marT="45710" marB="45710"/>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34" marR="91434" marT="45710" marB="45710"/>
                </a:tc>
              </a:tr>
              <a:tr h="2061855">
                <a:tc>
                  <a:txBody>
                    <a:bodyPr/>
                    <a:lstStyle/>
                    <a:p>
                      <a:pPr marL="0" indent="0" algn="ctr">
                        <a:lnSpc>
                          <a:spcPct val="150000"/>
                        </a:lnSpc>
                        <a:buFont typeface="Wingdings" pitchFamily="2" charset="2"/>
                        <a:buNone/>
                      </a:pPr>
                      <a:r>
                        <a:rPr lang="en-GB" sz="1800" b="0" kern="1200" baseline="0" dirty="0" smtClean="0">
                          <a:solidFill>
                            <a:schemeClr val="dk1"/>
                          </a:solidFill>
                          <a:latin typeface="Arial" pitchFamily="34" charset="0"/>
                          <a:ea typeface="+mn-ea"/>
                          <a:cs typeface="Arial" pitchFamily="34" charset="0"/>
                        </a:rPr>
                        <a:t>N13</a:t>
                      </a:r>
                    </a:p>
                  </a:txBody>
                  <a:tcPr marL="91434" marR="91434" marT="45710" marB="45710" vert="vert" anchor="ctr">
                    <a:solidFill>
                      <a:srgbClr val="3B5AF7"/>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Use standard units of mass, length, time, money and</a:t>
                      </a:r>
                      <a:r>
                        <a:rPr lang="en-GB" sz="1100" b="0" kern="1200" baseline="0" dirty="0" smtClean="0">
                          <a:solidFill>
                            <a:schemeClr val="dk1"/>
                          </a:solidFill>
                          <a:latin typeface="Arial" pitchFamily="34" charset="0"/>
                          <a:ea typeface="+mn-ea"/>
                          <a:cs typeface="Arial" pitchFamily="34" charset="0"/>
                        </a:rPr>
                        <a:t> other measures (including standard compound measures) using decimal quantities where appropriate</a:t>
                      </a:r>
                    </a:p>
                  </a:txBody>
                  <a:tcPr marL="91434" marR="91434" marT="45710" marB="45710"/>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know and use metric conversion factors for length, area, volume and capacity. Imperial / metric conversions will be given in the question</a:t>
                      </a: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L="91434" marR="91434" marT="45710" marB="45710"/>
                </a:tc>
              </a:tr>
            </a:tbl>
          </a:graphicData>
        </a:graphic>
      </p:graphicFrame>
      <p:sp>
        <p:nvSpPr>
          <p:cNvPr id="18" name="TextBox 17">
            <a:hlinkClick r:id="rId7"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85314731"/>
              </p:ext>
            </p:extLst>
          </p:nvPr>
        </p:nvGraphicFramePr>
        <p:xfrm>
          <a:off x="705046" y="1476375"/>
          <a:ext cx="9250166" cy="4248472"/>
        </p:xfrm>
        <a:graphic>
          <a:graphicData uri="http://schemas.openxmlformats.org/drawingml/2006/table">
            <a:tbl>
              <a:tblPr firstRow="1" bandRow="1">
                <a:tableStyleId>{073A0DAA-6AF3-43AB-8588-CEC1D06C72B9}</a:tableStyleId>
              </a:tblPr>
              <a:tblGrid>
                <a:gridCol w="432000"/>
                <a:gridCol w="5577806"/>
                <a:gridCol w="3240360"/>
              </a:tblGrid>
              <a:tr h="335322">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34" marR="91434" marT="45718" marB="4571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34" marR="91434" marT="45718" marB="4571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34" marR="91434" marT="45718" marB="45718" anchor="ctr"/>
                </a:tc>
              </a:tr>
              <a:tr h="2354992">
                <a:tc>
                  <a:txBody>
                    <a:bodyPr/>
                    <a:lstStyle/>
                    <a:p>
                      <a:pPr algn="ctr">
                        <a:lnSpc>
                          <a:spcPct val="150000"/>
                        </a:lnSpc>
                        <a:buFont typeface="Wingdings" pitchFamily="2" charset="2"/>
                        <a:buNone/>
                      </a:pPr>
                      <a:r>
                        <a:rPr lang="en-GB" sz="1800" b="0" kern="1200" baseline="0" dirty="0" smtClean="0">
                          <a:solidFill>
                            <a:schemeClr val="dk1"/>
                          </a:solidFill>
                          <a:latin typeface="Arial" pitchFamily="34" charset="0"/>
                          <a:ea typeface="+mn-ea"/>
                          <a:cs typeface="Arial" pitchFamily="34" charset="0"/>
                        </a:rPr>
                        <a:t>R1</a:t>
                      </a:r>
                    </a:p>
                  </a:txBody>
                  <a:tcPr marL="91434" marR="91434" marT="45718" marB="45718" vert="vert" anchor="ctr">
                    <a:solidFill>
                      <a:srgbClr val="E69CA4"/>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Change freely between related standard</a:t>
                      </a:r>
                      <a:r>
                        <a:rPr lang="en-GB" sz="1100" b="0" kern="1200" baseline="0" dirty="0" smtClean="0">
                          <a:solidFill>
                            <a:schemeClr val="dk1"/>
                          </a:solidFill>
                          <a:latin typeface="Arial" pitchFamily="34" charset="0"/>
                          <a:ea typeface="+mn-ea"/>
                          <a:cs typeface="Arial" pitchFamily="34" charset="0"/>
                        </a:rPr>
                        <a:t> units (e.g. time, length, area, volume / capacity, mass) and compound units (e.g. speed, rates of pay, prices, </a:t>
                      </a:r>
                      <a:r>
                        <a:rPr lang="en-GB" sz="1100" b="0" u="sng" kern="1200" baseline="0" dirty="0" smtClean="0">
                          <a:solidFill>
                            <a:schemeClr val="dk1"/>
                          </a:solidFill>
                          <a:latin typeface="Arial" pitchFamily="34" charset="0"/>
                          <a:ea typeface="+mn-ea"/>
                          <a:cs typeface="Arial" pitchFamily="34" charset="0"/>
                        </a:rPr>
                        <a:t>density, pressure</a:t>
                      </a:r>
                      <a:r>
                        <a:rPr lang="en-GB" sz="1100" b="0" kern="1200" baseline="0" dirty="0" smtClean="0">
                          <a:solidFill>
                            <a:schemeClr val="dk1"/>
                          </a:solidFill>
                          <a:latin typeface="Arial" pitchFamily="34" charset="0"/>
                          <a:ea typeface="+mn-ea"/>
                          <a:cs typeface="Arial" pitchFamily="34" charset="0"/>
                        </a:rPr>
                        <a:t>) in numerical </a:t>
                      </a:r>
                      <a:r>
                        <a:rPr lang="en-GB" sz="1100" b="0" u="sng" kern="1200" baseline="0" dirty="0" smtClean="0">
                          <a:solidFill>
                            <a:schemeClr val="dk1"/>
                          </a:solidFill>
                          <a:latin typeface="Arial" pitchFamily="34" charset="0"/>
                          <a:ea typeface="+mn-ea"/>
                          <a:cs typeface="Arial" pitchFamily="34" charset="0"/>
                        </a:rPr>
                        <a:t>and algebraic </a:t>
                      </a:r>
                      <a:r>
                        <a:rPr lang="en-GB" sz="1100" b="0" kern="1200" baseline="0" dirty="0" smtClean="0">
                          <a:solidFill>
                            <a:schemeClr val="dk1"/>
                          </a:solidFill>
                          <a:latin typeface="Arial" pitchFamily="34" charset="0"/>
                          <a:ea typeface="+mn-ea"/>
                          <a:cs typeface="Arial" pitchFamily="34" charset="0"/>
                        </a:rPr>
                        <a:t>contexts</a:t>
                      </a:r>
                    </a:p>
                    <a:p>
                      <a:pPr>
                        <a:lnSpc>
                          <a:spcPct val="150000"/>
                        </a:lnSpc>
                        <a:buFont typeface="Wingdings" pitchFamily="2" charset="2"/>
                        <a:buChar char="Ø"/>
                      </a:pPr>
                      <a:endParaRPr lang="en-GB" sz="1100" b="0" kern="1200" baseline="0" dirty="0" smtClean="0">
                        <a:solidFill>
                          <a:schemeClr val="dk1"/>
                        </a:solidFill>
                        <a:latin typeface="Arial" pitchFamily="34" charset="0"/>
                        <a:ea typeface="+mn-ea"/>
                        <a:cs typeface="Arial" pitchFamily="34" charset="0"/>
                      </a:endParaRPr>
                    </a:p>
                  </a:txBody>
                  <a:tcPr marL="91434" marR="91434" marT="45718" marB="4571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34" marR="91434" marT="45718" marB="45718"/>
                </a:tc>
              </a:tr>
              <a:tr h="1558158">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kern="1200" dirty="0" smtClean="0">
                          <a:solidFill>
                            <a:schemeClr val="dk1"/>
                          </a:solidFill>
                          <a:latin typeface="Arial" pitchFamily="34" charset="0"/>
                          <a:ea typeface="+mn-ea"/>
                          <a:cs typeface="Arial" pitchFamily="34" charset="0"/>
                        </a:rPr>
                        <a:t>R11</a:t>
                      </a:r>
                    </a:p>
                  </a:txBody>
                  <a:tcPr marL="91434" marR="91434" marT="45718" marB="45718" vert="vert" anchor="ctr">
                    <a:solidFill>
                      <a:srgbClr val="E69CA4"/>
                    </a:solid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Use compound units such as speed, rates of pay, unit pricing, </a:t>
                      </a:r>
                      <a:r>
                        <a:rPr lang="en-GB" sz="1100" b="0" u="sng" kern="1200" baseline="0" dirty="0" smtClean="0">
                          <a:solidFill>
                            <a:schemeClr val="dk1"/>
                          </a:solidFill>
                          <a:latin typeface="Arial" pitchFamily="34" charset="0"/>
                          <a:ea typeface="+mn-ea"/>
                          <a:cs typeface="Arial" pitchFamily="34" charset="0"/>
                        </a:rPr>
                        <a:t>density and pressure</a:t>
                      </a:r>
                      <a:endParaRPr lang="en-GB" sz="1100" b="0" kern="1200" dirty="0" smtClean="0">
                        <a:solidFill>
                          <a:schemeClr val="dk1"/>
                        </a:solidFill>
                        <a:latin typeface="Arial" pitchFamily="34" charset="0"/>
                        <a:ea typeface="+mn-ea"/>
                        <a:cs typeface="Arial" pitchFamily="34" charset="0"/>
                      </a:endParaRPr>
                    </a:p>
                  </a:txBody>
                  <a:tcPr marL="91434" marR="91434" marT="45718" marB="45718"/>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 including making comparisons</a:t>
                      </a:r>
                      <a:endParaRPr lang="en-GB" sz="1100" b="0" u="sng"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L="91434" marR="91434" marT="45718" marB="45718"/>
                </a:tc>
              </a:tr>
            </a:tbl>
          </a:graphicData>
        </a:graphic>
      </p:graphicFrame>
      <p:sp>
        <p:nvSpPr>
          <p:cNvPr id="40976" name="TextBox 3"/>
          <p:cNvSpPr txBox="1">
            <a:spLocks noChangeArrowheads="1"/>
          </p:cNvSpPr>
          <p:nvPr/>
        </p:nvSpPr>
        <p:spPr bwMode="auto">
          <a:xfrm>
            <a:off x="488950" y="431800"/>
            <a:ext cx="3436938" cy="369888"/>
          </a:xfrm>
          <a:prstGeom prst="rect">
            <a:avLst/>
          </a:prstGeom>
          <a:noFill/>
          <a:ln w="9525">
            <a:noFill/>
            <a:miter lim="800000"/>
            <a:headEnd/>
            <a:tailEnd/>
          </a:ln>
        </p:spPr>
        <p:txBody>
          <a:bodyPr wrap="none">
            <a:spAutoFit/>
          </a:bodyPr>
          <a:lstStyle/>
          <a:p>
            <a:r>
              <a:rPr lang="en-GB" sz="1800" b="1" dirty="0">
                <a:latin typeface="Verdana" pitchFamily="34" charset="0"/>
              </a:rPr>
              <a:t>Measures    (Slide 2 of 2)</a:t>
            </a:r>
          </a:p>
        </p:txBody>
      </p:sp>
      <p:graphicFrame>
        <p:nvGraphicFramePr>
          <p:cNvPr id="5" name="Diagram 4"/>
          <p:cNvGraphicFramePr/>
          <p:nvPr/>
        </p:nvGraphicFramePr>
        <p:xfrm>
          <a:off x="6551644" y="6916118"/>
          <a:ext cx="1381046" cy="549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hlinkClick r:id="" action="ppaction://hlinkshowjump?jump=previousslide"/>
          </p:cNvPr>
          <p:cNvSpPr/>
          <p:nvPr/>
        </p:nvSpPr>
        <p:spPr>
          <a:xfrm>
            <a:off x="6632575" y="6775450"/>
            <a:ext cx="1285875"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Rectangle 10">
            <a:hlinkClick r:id="rId7" action="ppaction://hlinksldjump"/>
          </p:cNvPr>
          <p:cNvSpPr/>
          <p:nvPr/>
        </p:nvSpPr>
        <p:spPr>
          <a:xfrm>
            <a:off x="6219825" y="177800"/>
            <a:ext cx="2000250"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TextBox 7">
            <a:hlinkClick r:id="rId8"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956528213"/>
              </p:ext>
            </p:extLst>
          </p:nvPr>
        </p:nvGraphicFramePr>
        <p:xfrm>
          <a:off x="609037" y="1620391"/>
          <a:ext cx="9346175" cy="4680520"/>
        </p:xfrm>
        <a:graphic>
          <a:graphicData uri="http://schemas.openxmlformats.org/drawingml/2006/table">
            <a:tbl>
              <a:tblPr firstRow="1" bandRow="1">
                <a:tableStyleId>{073A0DAA-6AF3-43AB-8588-CEC1D06C72B9}</a:tableStyleId>
              </a:tblPr>
              <a:tblGrid>
                <a:gridCol w="432000"/>
                <a:gridCol w="3217333"/>
                <a:gridCol w="5696842"/>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400961">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1944216">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6</a:t>
            </a:r>
            <a:endParaRPr lang="en-GB" sz="1800" b="1" dirty="0">
              <a:latin typeface="Verdana" pitchFamily="34" charset="0"/>
            </a:endParaRPr>
          </a:p>
        </p:txBody>
      </p:sp>
      <p:sp>
        <p:nvSpPr>
          <p:cNvPr id="7" name="TextBox 6">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455834315"/>
              </p:ext>
            </p:extLst>
          </p:nvPr>
        </p:nvGraphicFramePr>
        <p:xfrm>
          <a:off x="444586" y="1217375"/>
          <a:ext cx="9582634" cy="5334146"/>
        </p:xfrm>
        <a:graphic>
          <a:graphicData uri="http://schemas.openxmlformats.org/drawingml/2006/table">
            <a:tbl>
              <a:tblPr firstRow="1" bandRow="1">
                <a:tableStyleId>{073A0DAA-6AF3-43AB-8588-CEC1D06C72B9}</a:tableStyleId>
              </a:tblPr>
              <a:tblGrid>
                <a:gridCol w="432000"/>
                <a:gridCol w="5406218"/>
                <a:gridCol w="3744416"/>
              </a:tblGrid>
              <a:tr h="792268">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34" marB="4573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34" marB="4573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34" marB="45734" anchor="ctr"/>
                </a:tc>
              </a:tr>
              <a:tr h="2347052">
                <a:tc>
                  <a:txBody>
                    <a:bodyPr/>
                    <a:lstStyle/>
                    <a:p>
                      <a:pPr algn="ctr">
                        <a:lnSpc>
                          <a:spcPct val="150000"/>
                        </a:lnSpc>
                        <a:buFontTx/>
                        <a:buNone/>
                      </a:pPr>
                      <a:r>
                        <a:rPr lang="en-GB" sz="1800" b="0" kern="1200" dirty="0" smtClean="0">
                          <a:solidFill>
                            <a:schemeClr val="dk1"/>
                          </a:solidFill>
                          <a:latin typeface="Arial" pitchFamily="34" charset="0"/>
                          <a:ea typeface="+mn-ea"/>
                          <a:cs typeface="Arial" pitchFamily="34" charset="0"/>
                        </a:rPr>
                        <a:t>S4</a:t>
                      </a:r>
                    </a:p>
                  </a:txBody>
                  <a:tcPr marT="45734" marB="45734" vert="vert" anchor="ctr">
                    <a:solidFill>
                      <a:srgbClr val="FFC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Interpret, analyse</a:t>
                      </a:r>
                      <a:r>
                        <a:rPr lang="en-GB" sz="1100" b="0" kern="1200" baseline="0" dirty="0" smtClean="0">
                          <a:solidFill>
                            <a:schemeClr val="dk1"/>
                          </a:solidFill>
                          <a:latin typeface="Arial" pitchFamily="34" charset="0"/>
                          <a:ea typeface="+mn-ea"/>
                          <a:cs typeface="Arial" pitchFamily="34" charset="0"/>
                        </a:rPr>
                        <a:t> and compare the distributions of data sets from univariate empirical distributions through :</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appropriate measures of central tendency (median, mean, mode and modal class)</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spread (range, including consideration of outliers</a:t>
                      </a:r>
                      <a:r>
                        <a:rPr lang="en-GB" sz="1100" b="0" kern="1200" baseline="0" dirty="0" smtClean="0">
                          <a:solidFill>
                            <a:schemeClr val="dk1"/>
                          </a:solidFill>
                          <a:latin typeface="Arial" pitchFamily="34" charset="0"/>
                          <a:ea typeface="+mn-ea"/>
                          <a:cs typeface="Arial" pitchFamily="34" charset="0"/>
                        </a:rPr>
                        <a:t>)</a:t>
                      </a:r>
                      <a:endParaRPr lang="en-GB" sz="1100" b="0" kern="1200" baseline="0" dirty="0" smtClean="0">
                        <a:solidFill>
                          <a:schemeClr val="dk1"/>
                        </a:solidFill>
                        <a:latin typeface="Arial" pitchFamily="34" charset="0"/>
                        <a:ea typeface="+mn-ea"/>
                        <a:cs typeface="Arial" pitchFamily="34" charset="0"/>
                      </a:endParaRPr>
                    </a:p>
                    <a:p>
                      <a:pPr>
                        <a:lnSpc>
                          <a:spcPct val="150000"/>
                        </a:lnSpc>
                        <a:buFontTx/>
                        <a:buChar char="-"/>
                      </a:pPr>
                      <a:endParaRPr lang="en-GB" sz="1100" b="0" kern="1200" baseline="0" dirty="0" smtClean="0">
                        <a:solidFill>
                          <a:schemeClr val="dk1"/>
                        </a:solidFill>
                        <a:latin typeface="Arial" pitchFamily="34" charset="0"/>
                        <a:ea typeface="+mn-ea"/>
                        <a:cs typeface="Arial" pitchFamily="34" charset="0"/>
                      </a:endParaRPr>
                    </a:p>
                    <a:p>
                      <a:pPr>
                        <a:lnSpc>
                          <a:spcPct val="150000"/>
                        </a:lnSpc>
                        <a:buFontTx/>
                        <a:buChar char="-"/>
                      </a:pPr>
                      <a:endParaRPr lang="en-GB" sz="1100" b="0" kern="1200" dirty="0" smtClean="0">
                        <a:solidFill>
                          <a:schemeClr val="dk1"/>
                        </a:solidFill>
                        <a:latin typeface="Arial" pitchFamily="34" charset="0"/>
                        <a:ea typeface="+mn-ea"/>
                        <a:cs typeface="Arial" pitchFamily="34" charset="0"/>
                      </a:endParaRPr>
                    </a:p>
                  </a:txBody>
                  <a:tcPr marT="45734" marB="4573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34" marB="45734"/>
                </a:tc>
              </a:tr>
              <a:tr h="1097413">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S5</a:t>
                      </a:r>
                    </a:p>
                  </a:txBody>
                  <a:tcPr marT="45734" marB="45734" vert="vert" anchor="ctr">
                    <a:solidFill>
                      <a:srgbClr val="FFC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Apply statistics to describe a population</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34" marB="4573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34" marB="45734"/>
                </a:tc>
              </a:tr>
              <a:tr h="1097413">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S1</a:t>
                      </a:r>
                    </a:p>
                  </a:txBody>
                  <a:tcPr marT="45734" marB="45734" vert="vert" anchor="ctr">
                    <a:solidFill>
                      <a:srgbClr val="FFC00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rPr>
                        <a:t>Infer properties of populations or distributions from a sample, whilst knowing the limitations of sampling</a:t>
                      </a: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txBody>
                  <a:tcPr marT="45734" marB="4573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34" marB="45734"/>
                </a:tc>
              </a:tr>
            </a:tbl>
          </a:graphicData>
        </a:graphic>
      </p:graphicFrame>
      <p:sp>
        <p:nvSpPr>
          <p:cNvPr id="43027"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Statistical Measures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TextBox 7">
            <a:hlinkClick r:id="rId3"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368903110"/>
                  </p:ext>
                </p:extLst>
              </p:nvPr>
            </p:nvGraphicFramePr>
            <p:xfrm>
              <a:off x="514350" y="1692276"/>
              <a:ext cx="9296846" cy="4320604"/>
            </p:xfrm>
            <a:graphic>
              <a:graphicData uri="http://schemas.openxmlformats.org/drawingml/2006/table">
                <a:tbl>
                  <a:tblPr firstRow="1" bandRow="1">
                    <a:tableStyleId>{073A0DAA-6AF3-43AB-8588-CEC1D06C72B9}</a:tableStyleId>
                  </a:tblPr>
                  <a:tblGrid>
                    <a:gridCol w="432000"/>
                    <a:gridCol w="5552478"/>
                    <a:gridCol w="3312368"/>
                  </a:tblGrid>
                  <a:tr h="68464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7" marB="4572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7" marB="4572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7" marB="45727" anchor="ctr"/>
                    </a:tc>
                  </a:tr>
                  <a:tr h="1817982">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N6</a:t>
                          </a:r>
                        </a:p>
                      </a:txBody>
                      <a:tcPr marT="45727" marB="45727"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Use positive integer powers and associated real roots</a:t>
                          </a:r>
                          <a:r>
                            <a:rPr lang="en-GB" sz="1100" b="0" baseline="0" dirty="0" smtClean="0">
                              <a:latin typeface="Arial" pitchFamily="34" charset="0"/>
                              <a:cs typeface="Arial" pitchFamily="34" charset="0"/>
                            </a:rPr>
                            <a:t> (square, cube and higher)</a:t>
                          </a:r>
                        </a:p>
                        <a:p>
                          <a:pPr marL="180975" indent="-180975">
                            <a:lnSpc>
                              <a:spcPct val="150000"/>
                            </a:lnSpc>
                            <a:buFont typeface="Wingdings" pitchFamily="2" charset="2"/>
                            <a:buChar char="Ø"/>
                          </a:pPr>
                          <a:r>
                            <a:rPr lang="en-GB" sz="1100" b="0" baseline="0" dirty="0" smtClean="0">
                              <a:latin typeface="Arial" pitchFamily="34" charset="0"/>
                              <a:cs typeface="Arial" pitchFamily="34" charset="0"/>
                            </a:rPr>
                            <a:t>Recognise powers of 2, 3, 4, 5</a:t>
                          </a:r>
                        </a:p>
                        <a:p>
                          <a:pPr marL="0" indent="0">
                            <a:lnSpc>
                              <a:spcPct val="150000"/>
                            </a:lnSpc>
                            <a:buFont typeface="Wingdings" pitchFamily="2" charset="2"/>
                            <a:buNone/>
                          </a:pP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c>
                      <a:txBody>
                        <a:bodyPr/>
                        <a:lstStyle/>
                        <a:p>
                          <a:pPr marL="0" indent="0">
                            <a:lnSpc>
                              <a:spcPct val="150000"/>
                            </a:lnSpc>
                            <a:buFont typeface="Wingdings" pitchFamily="2" charset="2"/>
                            <a:buChar char="Ø"/>
                          </a:pPr>
                          <a:r>
                            <a:rPr lang="en-GB" sz="1100" b="0" baseline="0" dirty="0" smtClean="0">
                              <a:latin typeface="Arial" pitchFamily="34" charset="0"/>
                              <a:cs typeface="Arial" pitchFamily="34" charset="0"/>
                            </a:rPr>
                            <a:t> including square numbers up to 15x15</a:t>
                          </a:r>
                        </a:p>
                        <a:p>
                          <a:pPr marL="0" indent="0">
                            <a:lnSpc>
                              <a:spcPct val="150000"/>
                            </a:lnSpc>
                            <a:buFont typeface="Wingdings" pitchFamily="2" charset="2"/>
                            <a:buChar char="Ø"/>
                          </a:pPr>
                          <a:endParaRPr lang="en-GB" sz="1100" b="0" baseline="0" dirty="0" smtClean="0">
                            <a:latin typeface="Arial" pitchFamily="34" charset="0"/>
                            <a:cs typeface="Arial" pitchFamily="34" charset="0"/>
                          </a:endParaRPr>
                        </a:p>
                        <a:p>
                          <a:pPr marL="0" indent="0">
                            <a:lnSpc>
                              <a:spcPct val="150000"/>
                            </a:lnSpc>
                            <a:buFont typeface="Wingdings" pitchFamily="2" charset="2"/>
                            <a:buChar char="Ø"/>
                          </a:pPr>
                          <a:r>
                            <a:rPr lang="en-GB" sz="1100" b="0" baseline="0" dirty="0" smtClean="0">
                              <a:latin typeface="Arial" pitchFamily="34" charset="0"/>
                              <a:cs typeface="Arial" pitchFamily="34" charset="0"/>
                            </a:rPr>
                            <a:t> know that 1000=</a:t>
                          </a:r>
                          <a14:m>
                            <m:oMath xmlns:m="http://schemas.openxmlformats.org/officeDocument/2006/math">
                              <m:sSup>
                                <m:sSupPr>
                                  <m:ctrlPr>
                                    <a:rPr lang="en-GB" sz="1100" b="0" i="1" baseline="0" smtClean="0">
                                      <a:latin typeface="Cambria Math"/>
                                      <a:cs typeface="Arial" pitchFamily="34" charset="0"/>
                                    </a:rPr>
                                  </m:ctrlPr>
                                </m:sSupPr>
                                <m:e>
                                  <m:r>
                                    <a:rPr lang="en-GB" sz="1100" b="0" i="1" baseline="0" smtClean="0">
                                      <a:latin typeface="Cambria Math"/>
                                      <a:cs typeface="Arial" pitchFamily="34" charset="0"/>
                                    </a:rPr>
                                    <m:t>10</m:t>
                                  </m:r>
                                </m:e>
                                <m:sup>
                                  <m:r>
                                    <a:rPr lang="en-GB" sz="1100" b="0" i="1" baseline="0" smtClean="0">
                                      <a:latin typeface="Cambria Math"/>
                                      <a:cs typeface="Arial" pitchFamily="34" charset="0"/>
                                    </a:rPr>
                                    <m:t>3</m:t>
                                  </m:r>
                                </m:sup>
                              </m:sSup>
                            </m:oMath>
                          </a14:m>
                          <a:r>
                            <a:rPr lang="en-GB" sz="1100" b="0" baseline="0" dirty="0" smtClean="0">
                              <a:latin typeface="Arial" pitchFamily="34" charset="0"/>
                              <a:cs typeface="Arial" pitchFamily="34" charset="0"/>
                            </a:rPr>
                            <a:t> and 1 million = </a:t>
                          </a:r>
                          <a14:m>
                            <m:oMath xmlns:m="http://schemas.openxmlformats.org/officeDocument/2006/math">
                              <m:sSup>
                                <m:sSupPr>
                                  <m:ctrlPr>
                                    <a:rPr lang="en-GB" sz="1100" b="0" i="1" baseline="0" smtClean="0">
                                      <a:latin typeface="Cambria Math"/>
                                      <a:cs typeface="Arial" pitchFamily="34" charset="0"/>
                                    </a:rPr>
                                  </m:ctrlPr>
                                </m:sSupPr>
                                <m:e>
                                  <m:r>
                                    <a:rPr lang="en-GB" sz="1100" b="0" i="1" baseline="0" smtClean="0">
                                      <a:latin typeface="Cambria Math"/>
                                      <a:cs typeface="Arial" pitchFamily="34" charset="0"/>
                                    </a:rPr>
                                    <m:t>10</m:t>
                                  </m:r>
                                </m:e>
                                <m:sup>
                                  <m:r>
                                    <a:rPr lang="en-GB" sz="1100" b="0" i="1" baseline="0" smtClean="0">
                                      <a:latin typeface="Cambria Math"/>
                                      <a:cs typeface="Arial" pitchFamily="34" charset="0"/>
                                    </a:rPr>
                                    <m:t>6</m:t>
                                  </m:r>
                                </m:sup>
                              </m:sSup>
                            </m:oMath>
                          </a14:m>
                          <a:endParaRPr lang="en-GB" sz="1100" b="0" baseline="0" dirty="0" smtClean="0">
                            <a:latin typeface="Arial" pitchFamily="34" charset="0"/>
                            <a:cs typeface="Arial" pitchFamily="34" charset="0"/>
                          </a:endParaRPr>
                        </a:p>
                        <a:p>
                          <a:pPr>
                            <a:lnSpc>
                              <a:spcPct val="150000"/>
                            </a:lnSpc>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27" marB="45727"/>
                    </a:tc>
                  </a:tr>
                  <a:tr h="1817982">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N7</a:t>
                          </a:r>
                        </a:p>
                      </a:txBody>
                      <a:tcPr marT="45727" marB="45727"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dirty="0" smtClean="0">
                              <a:latin typeface="Arial" pitchFamily="34" charset="0"/>
                              <a:cs typeface="Arial" pitchFamily="34" charset="0"/>
                            </a:rPr>
                            <a:t>Calculate</a:t>
                          </a:r>
                          <a:r>
                            <a:rPr lang="en-GB" sz="1100" b="0" u="sng" baseline="0" dirty="0" smtClean="0">
                              <a:latin typeface="Arial" pitchFamily="34" charset="0"/>
                              <a:cs typeface="Arial" pitchFamily="34" charset="0"/>
                            </a:rPr>
                            <a:t> with roots and with integer indices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c>
                      <a:txBody>
                        <a:bodyPr/>
                        <a:lstStyle/>
                        <a:p>
                          <a:pPr>
                            <a:lnSpc>
                              <a:spcPct val="150000"/>
                            </a:lnSpc>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27" marB="45727"/>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368903110"/>
                  </p:ext>
                </p:extLst>
              </p:nvPr>
            </p:nvGraphicFramePr>
            <p:xfrm>
              <a:off x="514350" y="1692276"/>
              <a:ext cx="9296846" cy="4320604"/>
            </p:xfrm>
            <a:graphic>
              <a:graphicData uri="http://schemas.openxmlformats.org/drawingml/2006/table">
                <a:tbl>
                  <a:tblPr firstRow="1" bandRow="1">
                    <a:tableStyleId>{073A0DAA-6AF3-43AB-8588-CEC1D06C72B9}</a:tableStyleId>
                  </a:tblPr>
                  <a:tblGrid>
                    <a:gridCol w="432000"/>
                    <a:gridCol w="5552478"/>
                    <a:gridCol w="3312368"/>
                  </a:tblGrid>
                  <a:tr h="68464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7" marB="4572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7" marB="4572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7" marB="45727" anchor="ctr"/>
                    </a:tc>
                  </a:tr>
                  <a:tr h="1817982">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N6</a:t>
                          </a:r>
                        </a:p>
                      </a:txBody>
                      <a:tcPr marT="45727" marB="45727"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Use positive integer powers and associated real roots</a:t>
                          </a:r>
                          <a:r>
                            <a:rPr lang="en-GB" sz="1100" b="0" baseline="0" dirty="0" smtClean="0">
                              <a:latin typeface="Arial" pitchFamily="34" charset="0"/>
                              <a:cs typeface="Arial" pitchFamily="34" charset="0"/>
                            </a:rPr>
                            <a:t> (square, cube and higher)</a:t>
                          </a:r>
                        </a:p>
                        <a:p>
                          <a:pPr marL="180975" indent="-180975">
                            <a:lnSpc>
                              <a:spcPct val="150000"/>
                            </a:lnSpc>
                            <a:buFont typeface="Wingdings" pitchFamily="2" charset="2"/>
                            <a:buChar char="Ø"/>
                          </a:pPr>
                          <a:r>
                            <a:rPr lang="en-GB" sz="1100" b="0" baseline="0" dirty="0" smtClean="0">
                              <a:latin typeface="Arial" pitchFamily="34" charset="0"/>
                              <a:cs typeface="Arial" pitchFamily="34" charset="0"/>
                            </a:rPr>
                            <a:t>Recognise powers of 2, 3, 4, 5</a:t>
                          </a:r>
                        </a:p>
                        <a:p>
                          <a:pPr marL="0" indent="0">
                            <a:lnSpc>
                              <a:spcPct val="150000"/>
                            </a:lnSpc>
                            <a:buFont typeface="Wingdings" pitchFamily="2" charset="2"/>
                            <a:buNone/>
                          </a:pP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c>
                      <a:txBody>
                        <a:bodyPr/>
                        <a:lstStyle/>
                        <a:p>
                          <a:endParaRPr lang="en-US"/>
                        </a:p>
                      </a:txBody>
                      <a:tcPr marT="45727" marB="45727">
                        <a:blipFill rotWithShape="1">
                          <a:blip r:embed="rId2"/>
                          <a:stretch>
                            <a:fillRect l="-184162" t="-37919" r="-184" b="-100336"/>
                          </a:stretch>
                        </a:blipFill>
                      </a:tcPr>
                    </a:tc>
                  </a:tr>
                  <a:tr h="1817982">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N7</a:t>
                          </a:r>
                        </a:p>
                      </a:txBody>
                      <a:tcPr marT="45727" marB="45727"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dirty="0" smtClean="0">
                              <a:latin typeface="Arial" pitchFamily="34" charset="0"/>
                              <a:cs typeface="Arial" pitchFamily="34" charset="0"/>
                            </a:rPr>
                            <a:t>Calculate</a:t>
                          </a:r>
                          <a:r>
                            <a:rPr lang="en-GB" sz="1100" b="0" u="sng" baseline="0" dirty="0" smtClean="0">
                              <a:latin typeface="Arial" pitchFamily="34" charset="0"/>
                              <a:cs typeface="Arial" pitchFamily="34" charset="0"/>
                            </a:rPr>
                            <a:t> with roots and with integer indices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c>
                      <a:txBody>
                        <a:bodyPr/>
                        <a:lstStyle/>
                        <a:p>
                          <a:pPr>
                            <a:lnSpc>
                              <a:spcPct val="150000"/>
                            </a:lnSpc>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27" marB="45727"/>
                    </a:tc>
                  </a:tr>
                </a:tbl>
              </a:graphicData>
            </a:graphic>
          </p:graphicFrame>
        </mc:Fallback>
      </mc:AlternateContent>
      <p:sp>
        <p:nvSpPr>
          <p:cNvPr id="33805"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Indices </a:t>
            </a:r>
            <a:endParaRPr lang="en-GB" sz="1800" b="1" dirty="0">
              <a:latin typeface="Verdana" pitchFamily="34" charset="0"/>
              <a:hlinkClick r:id="rId3"/>
            </a:endParaRPr>
          </a:p>
          <a:p>
            <a:r>
              <a:rPr lang="en-GB" sz="1800" b="1" dirty="0">
                <a:latin typeface="Verdana" pitchFamily="34" charset="0"/>
              </a:rPr>
              <a:t>                                            </a:t>
            </a:r>
            <a:endParaRPr lang="en-GB" sz="1800" dirty="0"/>
          </a:p>
        </p:txBody>
      </p:sp>
      <p:sp>
        <p:nvSpPr>
          <p:cNvPr id="4" name="Right Arrow 3">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 name="TextBox 6">
            <a:hlinkClick r:id="rId4"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2440024282"/>
                  </p:ext>
                </p:extLst>
              </p:nvPr>
            </p:nvGraphicFramePr>
            <p:xfrm>
              <a:off x="514350" y="1620391"/>
              <a:ext cx="8936806" cy="4320480"/>
            </p:xfrm>
            <a:graphic>
              <a:graphicData uri="http://schemas.openxmlformats.org/drawingml/2006/table">
                <a:tbl>
                  <a:tblPr firstRow="1" bandRow="1">
                    <a:tableStyleId>{073A0DAA-6AF3-43AB-8588-CEC1D06C72B9}</a:tableStyleId>
                  </a:tblPr>
                  <a:tblGrid>
                    <a:gridCol w="432000"/>
                    <a:gridCol w="5408462"/>
                    <a:gridCol w="3096344"/>
                  </a:tblGrid>
                  <a:tr h="79207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solidFill>
                          <a:schemeClr val="tx1"/>
                        </a:solidFill>
                      </a:tcP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r>
                  <a:tr h="1059376">
                    <a:tc rowSpan="2">
                      <a:txBody>
                        <a:bodyPr/>
                        <a:lstStyle/>
                        <a:p>
                          <a:pPr algn="ctr">
                            <a:lnSpc>
                              <a:spcPct val="150000"/>
                            </a:lnSpc>
                            <a:buFontTx/>
                            <a:buNone/>
                          </a:pPr>
                          <a:r>
                            <a:rPr lang="en-GB" sz="1800" b="0" kern="1200" dirty="0" smtClean="0">
                              <a:solidFill>
                                <a:schemeClr val="dk1"/>
                              </a:solidFill>
                              <a:latin typeface="Arial" pitchFamily="34" charset="0"/>
                              <a:ea typeface="+mn-ea"/>
                              <a:cs typeface="Arial" pitchFamily="34" charset="0"/>
                            </a:rPr>
                            <a:t>G2</a:t>
                          </a:r>
                        </a:p>
                      </a:txBody>
                      <a:tcPr marT="45723" marB="45723" vert="vert" anchor="ctr">
                        <a:solidFill>
                          <a:srgbClr val="00B05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Use the standard ruler and compass constructions:</a:t>
                          </a:r>
                        </a:p>
                        <a:p>
                          <a:pPr marL="180975" indent="-180975">
                            <a:lnSpc>
                              <a:spcPct val="150000"/>
                            </a:lnSpc>
                            <a:buFont typeface="Arial" panose="020B0604020202020204" pitchFamily="34" charset="0"/>
                            <a:buChar char="•"/>
                          </a:pPr>
                          <a:r>
                            <a:rPr lang="en-GB" sz="1100" b="0" u="sng" kern="1200" baseline="0" dirty="0" smtClean="0">
                              <a:solidFill>
                                <a:schemeClr val="dk1"/>
                              </a:solidFill>
                              <a:latin typeface="Arial" pitchFamily="34" charset="0"/>
                              <a:ea typeface="+mn-ea"/>
                              <a:cs typeface="Arial" pitchFamily="34" charset="0"/>
                            </a:rPr>
                            <a:t>perpendicular bisector of a line segment</a:t>
                          </a:r>
                        </a:p>
                        <a:p>
                          <a:pPr marL="180975" indent="-180975">
                            <a:lnSpc>
                              <a:spcPct val="150000"/>
                            </a:lnSpc>
                            <a:buFont typeface="Arial" panose="020B0604020202020204" pitchFamily="34" charset="0"/>
                            <a:buChar char="•"/>
                          </a:pPr>
                          <a:r>
                            <a:rPr lang="en-GB" sz="1100" b="0" u="sng" kern="1200" baseline="0" dirty="0" smtClean="0">
                              <a:solidFill>
                                <a:schemeClr val="dk1"/>
                              </a:solidFill>
                              <a:latin typeface="Arial" pitchFamily="34" charset="0"/>
                              <a:ea typeface="+mn-ea"/>
                              <a:cs typeface="Arial" pitchFamily="34" charset="0"/>
                            </a:rPr>
                            <a:t>constructing a perpendicular to a given line from / at a given point</a:t>
                          </a:r>
                        </a:p>
                        <a:p>
                          <a:pPr marL="180975" indent="-180975">
                            <a:lnSpc>
                              <a:spcPct val="150000"/>
                            </a:lnSpc>
                            <a:buFont typeface="Arial" panose="020B0604020202020204" pitchFamily="34" charset="0"/>
                            <a:buChar char="•"/>
                          </a:pPr>
                          <a:r>
                            <a:rPr lang="en-GB" sz="1100" b="0" u="sng" kern="1200" baseline="0" dirty="0" smtClean="0">
                              <a:solidFill>
                                <a:schemeClr val="dk1"/>
                              </a:solidFill>
                              <a:latin typeface="Arial" pitchFamily="34" charset="0"/>
                              <a:ea typeface="+mn-ea"/>
                              <a:cs typeface="Arial" pitchFamily="34" charset="0"/>
                            </a:rPr>
                            <a:t>bisecting a given angle</a:t>
                          </a:r>
                        </a:p>
                        <a:p>
                          <a:pPr marL="180975" indent="-180975">
                            <a:lnSpc>
                              <a:spcPct val="150000"/>
                            </a:lnSpc>
                            <a:buFontTx/>
                            <a:buChar char="-"/>
                          </a:pPr>
                          <a:endParaRPr lang="en-GB" sz="1100" b="0" u="sng" kern="1200" baseline="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Know that the perpendicular distance from a point to a line is the shortest distance to the line</a:t>
                          </a:r>
                        </a:p>
                        <a:p>
                          <a:pPr>
                            <a:lnSpc>
                              <a:spcPct val="150000"/>
                            </a:lnSpc>
                            <a:buFontTx/>
                            <a:buChar char="-"/>
                          </a:pP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constructing a </a:t>
                          </a:r>
                          <a14:m>
                            <m:oMath xmlns:m="http://schemas.openxmlformats.org/officeDocument/2006/math">
                              <m:r>
                                <a:rPr lang="en-GB" sz="1100" b="0" i="0" u="sng" kern="1200" baseline="0" smtClean="0">
                                  <a:solidFill>
                                    <a:schemeClr val="dk1"/>
                                  </a:solidFill>
                                  <a:latin typeface="Cambria Math"/>
                                  <a:ea typeface="+mn-ea"/>
                                  <a:cs typeface="Arial" pitchFamily="34" charset="0"/>
                                </a:rPr>
                                <m:t>60</m:t>
                              </m:r>
                              <m:r>
                                <a:rPr lang="en-GB" sz="1100" b="0" i="1" u="sng" kern="1200" baseline="0" smtClean="0">
                                  <a:solidFill>
                                    <a:schemeClr val="dk1"/>
                                  </a:solidFill>
                                  <a:latin typeface="Cambria Math"/>
                                  <a:ea typeface="Cambria Math"/>
                                  <a:cs typeface="Arial" pitchFamily="34" charset="0"/>
                                </a:rPr>
                                <m:t>°</m:t>
                              </m:r>
                            </m:oMath>
                          </a14:m>
                          <a:r>
                            <a:rPr lang="en-GB" sz="1100" b="0" u="sng" kern="1200" baseline="0" dirty="0" smtClean="0">
                              <a:solidFill>
                                <a:schemeClr val="dk1"/>
                              </a:solidFill>
                              <a:latin typeface="Arial" pitchFamily="34" charset="0"/>
                              <a:ea typeface="+mn-ea"/>
                              <a:cs typeface="Arial" pitchFamily="34" charset="0"/>
                            </a:rPr>
                            <a:t> angle</a:t>
                          </a:r>
                        </a:p>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692" marB="45692"/>
                    </a:tc>
                  </a:tr>
                  <a:tr h="1425277">
                    <a:tc vMerge="1">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a:solidFill>
                          <a:srgbClr val="00B050"/>
                        </a:solidFill>
                      </a:tcPr>
                    </a:tc>
                    <a:tc>
                      <a:txBody>
                        <a:bodyPr/>
                        <a:lstStyle/>
                        <a:p>
                          <a:pPr>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Use these to construct given figures and solve loci problems</a:t>
                          </a: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14" marB="45714"/>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2440024282"/>
                  </p:ext>
                </p:extLst>
              </p:nvPr>
            </p:nvGraphicFramePr>
            <p:xfrm>
              <a:off x="514350" y="1620391"/>
              <a:ext cx="8936806" cy="4320480"/>
            </p:xfrm>
            <a:graphic>
              <a:graphicData uri="http://schemas.openxmlformats.org/drawingml/2006/table">
                <a:tbl>
                  <a:tblPr firstRow="1" bandRow="1">
                    <a:tableStyleId>{073A0DAA-6AF3-43AB-8588-CEC1D06C72B9}</a:tableStyleId>
                  </a:tblPr>
                  <a:tblGrid>
                    <a:gridCol w="432000"/>
                    <a:gridCol w="5408462"/>
                    <a:gridCol w="3096344"/>
                  </a:tblGrid>
                  <a:tr h="79207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solidFill>
                          <a:schemeClr val="tx1"/>
                        </a:solidFill>
                      </a:tcP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r>
                  <a:tr h="2103126">
                    <a:tc rowSpan="2">
                      <a:txBody>
                        <a:bodyPr/>
                        <a:lstStyle/>
                        <a:p>
                          <a:pPr algn="ctr">
                            <a:lnSpc>
                              <a:spcPct val="150000"/>
                            </a:lnSpc>
                            <a:buFontTx/>
                            <a:buNone/>
                          </a:pPr>
                          <a:r>
                            <a:rPr lang="en-GB" sz="1800" b="0" kern="1200" dirty="0" smtClean="0">
                              <a:solidFill>
                                <a:schemeClr val="dk1"/>
                              </a:solidFill>
                              <a:latin typeface="Arial" pitchFamily="34" charset="0"/>
                              <a:ea typeface="+mn-ea"/>
                              <a:cs typeface="Arial" pitchFamily="34" charset="0"/>
                            </a:rPr>
                            <a:t>G2</a:t>
                          </a:r>
                        </a:p>
                      </a:txBody>
                      <a:tcPr marT="45723" marB="45723" vert="vert" anchor="ctr">
                        <a:solidFill>
                          <a:srgbClr val="00B05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Use the standard ruler and compass constructions:</a:t>
                          </a:r>
                        </a:p>
                        <a:p>
                          <a:pPr marL="180975" indent="-180975">
                            <a:lnSpc>
                              <a:spcPct val="150000"/>
                            </a:lnSpc>
                            <a:buFont typeface="Arial" panose="020B0604020202020204" pitchFamily="34" charset="0"/>
                            <a:buChar char="•"/>
                          </a:pPr>
                          <a:r>
                            <a:rPr lang="en-GB" sz="1100" b="0" u="sng" kern="1200" baseline="0" dirty="0" smtClean="0">
                              <a:solidFill>
                                <a:schemeClr val="dk1"/>
                              </a:solidFill>
                              <a:latin typeface="Arial" pitchFamily="34" charset="0"/>
                              <a:ea typeface="+mn-ea"/>
                              <a:cs typeface="Arial" pitchFamily="34" charset="0"/>
                            </a:rPr>
                            <a:t>perpendicular bisector of a line segment</a:t>
                          </a:r>
                        </a:p>
                        <a:p>
                          <a:pPr marL="180975" indent="-180975">
                            <a:lnSpc>
                              <a:spcPct val="150000"/>
                            </a:lnSpc>
                            <a:buFont typeface="Arial" panose="020B0604020202020204" pitchFamily="34" charset="0"/>
                            <a:buChar char="•"/>
                          </a:pPr>
                          <a:r>
                            <a:rPr lang="en-GB" sz="1100" b="0" u="sng" kern="1200" baseline="0" dirty="0" smtClean="0">
                              <a:solidFill>
                                <a:schemeClr val="dk1"/>
                              </a:solidFill>
                              <a:latin typeface="Arial" pitchFamily="34" charset="0"/>
                              <a:ea typeface="+mn-ea"/>
                              <a:cs typeface="Arial" pitchFamily="34" charset="0"/>
                            </a:rPr>
                            <a:t>constructing a perpendicular to a given line from / at a given point</a:t>
                          </a:r>
                        </a:p>
                        <a:p>
                          <a:pPr marL="180975" indent="-180975">
                            <a:lnSpc>
                              <a:spcPct val="150000"/>
                            </a:lnSpc>
                            <a:buFont typeface="Arial" panose="020B0604020202020204" pitchFamily="34" charset="0"/>
                            <a:buChar char="•"/>
                          </a:pPr>
                          <a:r>
                            <a:rPr lang="en-GB" sz="1100" b="0" u="sng" kern="1200" baseline="0" dirty="0" smtClean="0">
                              <a:solidFill>
                                <a:schemeClr val="dk1"/>
                              </a:solidFill>
                              <a:latin typeface="Arial" pitchFamily="34" charset="0"/>
                              <a:ea typeface="+mn-ea"/>
                              <a:cs typeface="Arial" pitchFamily="34" charset="0"/>
                            </a:rPr>
                            <a:t>bisecting a given angle</a:t>
                          </a:r>
                        </a:p>
                        <a:p>
                          <a:pPr marL="180975" indent="-180975">
                            <a:lnSpc>
                              <a:spcPct val="150000"/>
                            </a:lnSpc>
                            <a:buFontTx/>
                            <a:buChar char="-"/>
                          </a:pPr>
                          <a:endParaRPr lang="en-GB" sz="1100" b="0" u="sng" kern="1200" baseline="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Know that the perpendicular distance from a point to a line is the shortest distance to the line</a:t>
                          </a:r>
                        </a:p>
                        <a:p>
                          <a:pPr>
                            <a:lnSpc>
                              <a:spcPct val="150000"/>
                            </a:lnSpc>
                            <a:buFontTx/>
                            <a:buChar char="-"/>
                          </a:pP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endParaRPr lang="en-US"/>
                        </a:p>
                      </a:txBody>
                      <a:tcPr marT="45692" marB="45692">
                        <a:blipFill rotWithShape="1">
                          <a:blip r:embed="rId2"/>
                          <a:stretch>
                            <a:fillRect l="-191339" t="-37971" r="-197" b="-67826"/>
                          </a:stretch>
                        </a:blipFill>
                      </a:tcPr>
                    </a:tc>
                  </a:tr>
                  <a:tr h="1425277">
                    <a:tc vMerge="1">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a:solidFill>
                          <a:srgbClr val="00B050"/>
                        </a:solidFill>
                      </a:tcPr>
                    </a:tc>
                    <a:tc>
                      <a:txBody>
                        <a:bodyPr/>
                        <a:lstStyle/>
                        <a:p>
                          <a:pPr>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Use these to construct given figures and solve loci problems</a:t>
                          </a: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14" marB="45714"/>
                    </a:tc>
                  </a:tr>
                </a:tbl>
              </a:graphicData>
            </a:graphic>
          </p:graphicFrame>
        </mc:Fallback>
      </mc:AlternateContent>
      <p:sp>
        <p:nvSpPr>
          <p:cNvPr id="38931"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Constructions and Loci</a:t>
            </a:r>
            <a:endParaRPr lang="en-GB" sz="1800" b="1" dirty="0">
              <a:latin typeface="Verdana" pitchFamily="34" charset="0"/>
              <a:hlinkClick r:id="rId3"/>
            </a:endParaRPr>
          </a:p>
          <a:p>
            <a:r>
              <a:rPr lang="en-GB" sz="1800" b="1" dirty="0">
                <a:latin typeface="Verdana" pitchFamily="34" charset="0"/>
              </a:rPr>
              <a:t>                                            </a:t>
            </a:r>
            <a:endParaRPr lang="en-GB" sz="1800" dirty="0"/>
          </a:p>
        </p:txBody>
      </p:sp>
      <p:sp>
        <p:nvSpPr>
          <p:cNvPr id="4" name="Right Arrow 3">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Right Arrow 4">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 name="TextBox 6">
            <a:hlinkClick r:id="rId4"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41"/>
          <p:cNvGrpSpPr>
            <a:grpSpLocks/>
          </p:cNvGrpSpPr>
          <p:nvPr/>
        </p:nvGrpSpPr>
        <p:grpSpPr bwMode="auto">
          <a:xfrm>
            <a:off x="131763" y="5292725"/>
            <a:ext cx="1035050" cy="673100"/>
            <a:chOff x="131726" y="4784396"/>
            <a:chExt cx="1035087" cy="1181456"/>
          </a:xfrm>
        </p:grpSpPr>
        <p:sp>
          <p:nvSpPr>
            <p:cNvPr id="3" name="Holiday 31"/>
            <p:cNvSpPr/>
            <p:nvPr/>
          </p:nvSpPr>
          <p:spPr>
            <a:xfrm>
              <a:off x="131727" y="4784396"/>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4" name="Holiday"/>
            <p:cNvSpPr txBox="1"/>
            <p:nvPr/>
          </p:nvSpPr>
          <p:spPr>
            <a:xfrm>
              <a:off x="131726" y="4943225"/>
              <a:ext cx="1035087" cy="24242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9219" name="Group 39"/>
          <p:cNvGrpSpPr>
            <a:grpSpLocks/>
          </p:cNvGrpSpPr>
          <p:nvPr/>
        </p:nvGrpSpPr>
        <p:grpSpPr bwMode="auto">
          <a:xfrm>
            <a:off x="2197100" y="4089400"/>
            <a:ext cx="1050925" cy="677863"/>
            <a:chOff x="2203428" y="3586865"/>
            <a:chExt cx="1050391" cy="1181456"/>
          </a:xfrm>
        </p:grpSpPr>
        <p:sp>
          <p:nvSpPr>
            <p:cNvPr id="6" name="Holiday 23"/>
            <p:cNvSpPr/>
            <p:nvPr/>
          </p:nvSpPr>
          <p:spPr>
            <a:xfrm>
              <a:off x="2223496" y="3586865"/>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7" name="Holiday"/>
            <p:cNvSpPr txBox="1"/>
            <p:nvPr/>
          </p:nvSpPr>
          <p:spPr>
            <a:xfrm>
              <a:off x="2203428" y="3752877"/>
              <a:ext cx="1034524" cy="240719"/>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9220" name="Group 40"/>
          <p:cNvGrpSpPr>
            <a:grpSpLocks/>
          </p:cNvGrpSpPr>
          <p:nvPr/>
        </p:nvGrpSpPr>
        <p:grpSpPr bwMode="auto">
          <a:xfrm>
            <a:off x="7437438" y="5292725"/>
            <a:ext cx="1035050" cy="674688"/>
            <a:chOff x="7437452" y="4785175"/>
            <a:chExt cx="1035087" cy="1181456"/>
          </a:xfrm>
        </p:grpSpPr>
        <p:sp>
          <p:nvSpPr>
            <p:cNvPr id="9" name="Holiday 38"/>
            <p:cNvSpPr/>
            <p:nvPr/>
          </p:nvSpPr>
          <p:spPr>
            <a:xfrm>
              <a:off x="7440611" y="4785175"/>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10" name="Holiday"/>
            <p:cNvSpPr txBox="1"/>
            <p:nvPr/>
          </p:nvSpPr>
          <p:spPr>
            <a:xfrm>
              <a:off x="7437452" y="4938070"/>
              <a:ext cx="1035087" cy="241850"/>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9221" name="Group 37"/>
          <p:cNvGrpSpPr>
            <a:grpSpLocks/>
          </p:cNvGrpSpPr>
          <p:nvPr/>
        </p:nvGrpSpPr>
        <p:grpSpPr bwMode="auto">
          <a:xfrm>
            <a:off x="6384925" y="2917825"/>
            <a:ext cx="1039813" cy="649288"/>
            <a:chOff x="6384936" y="2385212"/>
            <a:chExt cx="1039842" cy="1181456"/>
          </a:xfrm>
        </p:grpSpPr>
        <p:sp>
          <p:nvSpPr>
            <p:cNvPr id="12" name="Holiday 17"/>
            <p:cNvSpPr/>
            <p:nvPr/>
          </p:nvSpPr>
          <p:spPr>
            <a:xfrm>
              <a:off x="6394455" y="2385212"/>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13" name="Holiday"/>
            <p:cNvSpPr txBox="1"/>
            <p:nvPr/>
          </p:nvSpPr>
          <p:spPr>
            <a:xfrm>
              <a:off x="6384936" y="2541199"/>
              <a:ext cx="1035079" cy="242646"/>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9222" name="Group 35"/>
          <p:cNvGrpSpPr>
            <a:grpSpLocks/>
          </p:cNvGrpSpPr>
          <p:nvPr/>
        </p:nvGrpSpPr>
        <p:grpSpPr bwMode="auto">
          <a:xfrm>
            <a:off x="9520238" y="4068763"/>
            <a:ext cx="1035050" cy="698500"/>
            <a:chOff x="9520926" y="3585369"/>
            <a:chExt cx="1035087" cy="1181456"/>
          </a:xfrm>
        </p:grpSpPr>
        <p:sp>
          <p:nvSpPr>
            <p:cNvPr id="15" name="Holiday 30"/>
            <p:cNvSpPr/>
            <p:nvPr/>
          </p:nvSpPr>
          <p:spPr>
            <a:xfrm>
              <a:off x="9521077" y="3585369"/>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16" name="Holiday"/>
            <p:cNvSpPr txBox="1"/>
            <p:nvPr/>
          </p:nvSpPr>
          <p:spPr>
            <a:xfrm>
              <a:off x="9520926" y="3781382"/>
              <a:ext cx="1035087" cy="241661"/>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9223" name="Group 38"/>
          <p:cNvGrpSpPr>
            <a:grpSpLocks/>
          </p:cNvGrpSpPr>
          <p:nvPr/>
        </p:nvGrpSpPr>
        <p:grpSpPr bwMode="auto">
          <a:xfrm>
            <a:off x="5346700" y="2916238"/>
            <a:ext cx="1035050" cy="649287"/>
            <a:chOff x="5346700" y="2384861"/>
            <a:chExt cx="1035087" cy="1181456"/>
          </a:xfrm>
        </p:grpSpPr>
        <p:sp>
          <p:nvSpPr>
            <p:cNvPr id="18" name="Holiday 16"/>
            <p:cNvSpPr/>
            <p:nvPr/>
          </p:nvSpPr>
          <p:spPr>
            <a:xfrm>
              <a:off x="5346700" y="2384861"/>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19" name="Holiday 2"/>
            <p:cNvSpPr txBox="1"/>
            <p:nvPr/>
          </p:nvSpPr>
          <p:spPr>
            <a:xfrm>
              <a:off x="5346700" y="2540848"/>
              <a:ext cx="1035087" cy="245534"/>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grpSp>
        <p:nvGrpSpPr>
          <p:cNvPr id="9224" name="Group 36"/>
          <p:cNvGrpSpPr>
            <a:grpSpLocks/>
          </p:cNvGrpSpPr>
          <p:nvPr/>
        </p:nvGrpSpPr>
        <p:grpSpPr bwMode="auto">
          <a:xfrm>
            <a:off x="7424738" y="1692275"/>
            <a:ext cx="1054100" cy="687388"/>
            <a:chOff x="7425023" y="1198589"/>
            <a:chExt cx="1053564" cy="1181456"/>
          </a:xfrm>
        </p:grpSpPr>
        <p:sp>
          <p:nvSpPr>
            <p:cNvPr id="21" name="Holiday 8"/>
            <p:cNvSpPr/>
            <p:nvPr/>
          </p:nvSpPr>
          <p:spPr>
            <a:xfrm>
              <a:off x="7448264" y="1198589"/>
              <a:ext cx="1030323" cy="1181456"/>
            </a:xfrm>
            <a:prstGeom prst="rect">
              <a:avLst/>
            </a:prstGeom>
            <a:solidFill>
              <a:schemeClr val="accent6">
                <a:lumMod val="60000"/>
                <a:lumOff val="40000"/>
                <a:alpha val="63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a:defRPr/>
              </a:pPr>
              <a:endParaRPr lang="en-GB" dirty="0"/>
            </a:p>
          </p:txBody>
        </p:sp>
        <p:sp>
          <p:nvSpPr>
            <p:cNvPr id="22" name="Holiday 1"/>
            <p:cNvSpPr txBox="1"/>
            <p:nvPr/>
          </p:nvSpPr>
          <p:spPr>
            <a:xfrm>
              <a:off x="7425023" y="1337745"/>
              <a:ext cx="1034524" cy="234654"/>
            </a:xfrm>
            <a:prstGeom prst="rect">
              <a:avLst/>
            </a:prstGeom>
            <a:noFill/>
          </p:spPr>
          <p:txBody>
            <a:bodyPr lIns="54000" tIns="52150" rIns="104299" bIns="52150">
              <a:spAutoFit/>
            </a:bodyPr>
            <a:lstStyle/>
            <a:p>
              <a:pPr>
                <a:defRPr/>
              </a:pPr>
              <a:r>
                <a:rPr lang="en-GB" sz="850" b="1" dirty="0">
                  <a:solidFill>
                    <a:schemeClr val="tx1">
                      <a:lumMod val="65000"/>
                      <a:lumOff val="35000"/>
                    </a:schemeClr>
                  </a:solidFill>
                  <a:latin typeface="Verdana" pitchFamily="34" charset="0"/>
                </a:rPr>
                <a:t>Holiday</a:t>
              </a:r>
            </a:p>
          </p:txBody>
        </p:sp>
      </p:grpSp>
      <p:sp>
        <p:nvSpPr>
          <p:cNvPr id="9225" name="TextBox 2"/>
          <p:cNvSpPr txBox="1">
            <a:spLocks noChangeArrowheads="1"/>
          </p:cNvSpPr>
          <p:nvPr/>
        </p:nvSpPr>
        <p:spPr bwMode="auto">
          <a:xfrm>
            <a:off x="17463" y="841375"/>
            <a:ext cx="1252537" cy="361950"/>
          </a:xfrm>
          <a:prstGeom prst="rect">
            <a:avLst/>
          </a:prstGeom>
          <a:noFill/>
          <a:ln w="9525">
            <a:noFill/>
            <a:miter lim="800000"/>
            <a:headEnd/>
            <a:tailEnd/>
          </a:ln>
        </p:spPr>
        <p:txBody>
          <a:bodyPr lIns="104299" tIns="52150" rIns="104299" bIns="52150">
            <a:spAutoFit/>
          </a:bodyPr>
          <a:lstStyle/>
          <a:p>
            <a:r>
              <a:rPr lang="en-GB" sz="1600" b="1" dirty="0">
                <a:latin typeface="Verdana" pitchFamily="34" charset="0"/>
              </a:rPr>
              <a:t>Year 11</a:t>
            </a:r>
          </a:p>
        </p:txBody>
      </p:sp>
      <p:sp>
        <p:nvSpPr>
          <p:cNvPr id="9226" name="TextBox 3"/>
          <p:cNvSpPr txBox="1">
            <a:spLocks noChangeArrowheads="1"/>
          </p:cNvSpPr>
          <p:nvPr/>
        </p:nvSpPr>
        <p:spPr bwMode="auto">
          <a:xfrm>
            <a:off x="0" y="422275"/>
            <a:ext cx="7018461" cy="351540"/>
          </a:xfrm>
          <a:prstGeom prst="rect">
            <a:avLst/>
          </a:prstGeom>
          <a:noFill/>
          <a:ln w="9525">
            <a:noFill/>
            <a:miter lim="800000"/>
            <a:headEnd/>
            <a:tailEnd/>
          </a:ln>
        </p:spPr>
        <p:txBody>
          <a:bodyPr wrap="none" lIns="104299" tIns="52150" rIns="104299" bIns="52150">
            <a:spAutoFit/>
          </a:bodyPr>
          <a:lstStyle/>
          <a:p>
            <a:r>
              <a:rPr lang="en-GB" sz="1600" dirty="0" smtClean="0"/>
              <a:t>GCSE Mathematics  3 year Foundation Tier Routemap (2015 specification)</a:t>
            </a:r>
            <a:endParaRPr lang="en-US" sz="1600" dirty="0"/>
          </a:p>
        </p:txBody>
      </p:sp>
      <p:sp>
        <p:nvSpPr>
          <p:cNvPr id="35" name="Isosceles Triangle 34">
            <a:hlinkClick r:id="rId2" action="ppaction://hlinksldjump"/>
          </p:cNvPr>
          <p:cNvSpPr/>
          <p:nvPr/>
        </p:nvSpPr>
        <p:spPr>
          <a:xfrm rot="16200000" flipH="1">
            <a:off x="701899" y="7201296"/>
            <a:ext cx="214314" cy="285752"/>
          </a:xfrm>
          <a:prstGeom prst="triangle">
            <a:avLst/>
          </a:prstGeom>
          <a:ln/>
        </p:spPr>
        <p:style>
          <a:lnRef idx="0">
            <a:schemeClr val="accent2"/>
          </a:lnRef>
          <a:fillRef idx="3">
            <a:schemeClr val="accent2"/>
          </a:fillRef>
          <a:effectRef idx="3">
            <a:schemeClr val="accent2"/>
          </a:effectRef>
          <a:fontRef idx="minor">
            <a:schemeClr val="lt1"/>
          </a:fontRef>
        </p:style>
        <p:txBody>
          <a:bodyPr lIns="41062" tIns="52150" rIns="104299" bIns="52150"/>
          <a:lstStyle/>
          <a:p>
            <a:pPr>
              <a:defRPr/>
            </a:pPr>
            <a:endParaRPr lang="en-GB" sz="900" dirty="0">
              <a:solidFill>
                <a:schemeClr val="bg1"/>
              </a:solidFill>
              <a:latin typeface="Verdana" pitchFamily="34" charset="0"/>
            </a:endParaRPr>
          </a:p>
        </p:txBody>
      </p:sp>
      <p:sp>
        <p:nvSpPr>
          <p:cNvPr id="9232" name="TextBox 43">
            <a:hlinkClick r:id="rId2" action="ppaction://hlinksldjump"/>
          </p:cNvPr>
          <p:cNvSpPr txBox="1">
            <a:spLocks noChangeArrowheads="1"/>
          </p:cNvSpPr>
          <p:nvPr/>
        </p:nvSpPr>
        <p:spPr bwMode="auto">
          <a:xfrm>
            <a:off x="954807" y="7237015"/>
            <a:ext cx="960438" cy="276225"/>
          </a:xfrm>
          <a:prstGeom prst="rect">
            <a:avLst/>
          </a:prstGeom>
          <a:noFill/>
          <a:ln w="9525">
            <a:noFill/>
            <a:miter lim="800000"/>
            <a:headEnd/>
            <a:tailEnd/>
          </a:ln>
        </p:spPr>
        <p:txBody>
          <a:bodyPr>
            <a:spAutoFit/>
          </a:bodyPr>
          <a:lstStyle/>
          <a:p>
            <a:pPr algn="r"/>
            <a:r>
              <a:rPr lang="en-GB" sz="1200" b="1" dirty="0">
                <a:latin typeface="Verdana" pitchFamily="34" charset="0"/>
              </a:rPr>
              <a:t>Year 10</a:t>
            </a:r>
          </a:p>
        </p:txBody>
      </p:sp>
      <p:sp>
        <p:nvSpPr>
          <p:cNvPr id="37" name="November Exam 12"/>
          <p:cNvSpPr/>
          <p:nvPr/>
        </p:nvSpPr>
        <p:spPr>
          <a:xfrm>
            <a:off x="12763524" y="-457100"/>
            <a:ext cx="1030323" cy="1181456"/>
          </a:xfrm>
          <a:prstGeom prst="rect">
            <a:avLst/>
          </a:prstGeom>
          <a:no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39" name="March Exam 26"/>
          <p:cNvSpPr/>
          <p:nvPr/>
        </p:nvSpPr>
        <p:spPr>
          <a:xfrm>
            <a:off x="6417668" y="3665359"/>
            <a:ext cx="1030323" cy="1181456"/>
          </a:xfrm>
          <a:prstGeom prst="rect">
            <a:avLst/>
          </a:prstGeom>
          <a:no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41" name="November Exam 12"/>
          <p:cNvSpPr/>
          <p:nvPr/>
        </p:nvSpPr>
        <p:spPr>
          <a:xfrm>
            <a:off x="144134" y="6516935"/>
            <a:ext cx="1030323" cy="692719"/>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42" name="November Exam 12"/>
          <p:cNvSpPr/>
          <p:nvPr/>
        </p:nvSpPr>
        <p:spPr>
          <a:xfrm>
            <a:off x="1141272" y="6516935"/>
            <a:ext cx="1062156" cy="692720"/>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43" name="TextBox 42"/>
          <p:cNvSpPr txBox="1">
            <a:spLocks/>
          </p:cNvSpPr>
          <p:nvPr/>
        </p:nvSpPr>
        <p:spPr>
          <a:xfrm>
            <a:off x="161925" y="6589713"/>
            <a:ext cx="1035050" cy="366712"/>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June</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p:txBody>
      </p:sp>
      <p:sp>
        <p:nvSpPr>
          <p:cNvPr id="44" name="TextBox 43"/>
          <p:cNvSpPr txBox="1">
            <a:spLocks/>
          </p:cNvSpPr>
          <p:nvPr/>
        </p:nvSpPr>
        <p:spPr>
          <a:xfrm>
            <a:off x="1169988" y="6589713"/>
            <a:ext cx="1035050" cy="366712"/>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June</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p:txBody>
      </p:sp>
      <p:sp>
        <p:nvSpPr>
          <p:cNvPr id="45" name="Round Diagonal Corner Rectangle 44">
            <a:hlinkClick r:id="rId3" action="ppaction://hlinksldjump"/>
          </p:cNvPr>
          <p:cNvSpPr>
            <a:spLocks/>
          </p:cNvSpPr>
          <p:nvPr/>
        </p:nvSpPr>
        <p:spPr>
          <a:xfrm>
            <a:off x="5418708" y="4068663"/>
            <a:ext cx="1512168"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latin typeface="Verdana" pitchFamily="34" charset="0"/>
              </a:rPr>
              <a:t>Quadratic Graphs</a:t>
            </a:r>
          </a:p>
        </p:txBody>
      </p:sp>
      <p:sp>
        <p:nvSpPr>
          <p:cNvPr id="46" name="Round Diagonal Corner Rectangle 45"/>
          <p:cNvSpPr>
            <a:spLocks/>
          </p:cNvSpPr>
          <p:nvPr/>
        </p:nvSpPr>
        <p:spPr>
          <a:xfrm>
            <a:off x="3258468" y="5292725"/>
            <a:ext cx="4175795" cy="657225"/>
          </a:xfrm>
          <a:prstGeom prst="round2DiagRect">
            <a:avLst/>
          </a:prstGeom>
          <a:solidFill>
            <a:srgbClr val="C0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latin typeface="Verdana" pitchFamily="34" charset="0"/>
              </a:rPr>
              <a:t>REVISION</a:t>
            </a:r>
          </a:p>
        </p:txBody>
      </p:sp>
      <p:sp>
        <p:nvSpPr>
          <p:cNvPr id="47" name="Round Diagonal Corner Rectangle 46">
            <a:hlinkClick r:id="rId4" action="ppaction://hlinksldjump"/>
          </p:cNvPr>
          <p:cNvSpPr>
            <a:spLocks/>
          </p:cNvSpPr>
          <p:nvPr/>
        </p:nvSpPr>
        <p:spPr>
          <a:xfrm>
            <a:off x="3330476" y="4068663"/>
            <a:ext cx="1944216"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Solving quadratic equations</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52" name="November Exam 12"/>
          <p:cNvSpPr/>
          <p:nvPr/>
        </p:nvSpPr>
        <p:spPr>
          <a:xfrm>
            <a:off x="4266580" y="2916535"/>
            <a:ext cx="1062156" cy="648072"/>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53" name="November Exam 12"/>
          <p:cNvSpPr/>
          <p:nvPr/>
        </p:nvSpPr>
        <p:spPr>
          <a:xfrm>
            <a:off x="3258468" y="2916535"/>
            <a:ext cx="1062156" cy="648072"/>
          </a:xfrm>
          <a:prstGeom prst="rect">
            <a:avLst/>
          </a:prstGeom>
          <a:solidFill>
            <a:srgbClr val="FFFF00">
              <a:alpha val="63000"/>
            </a:srgb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4299" tIns="52150" rIns="104299" bIns="52150" anchor="ctr"/>
          <a:lstStyle/>
          <a:p>
            <a:pPr algn="ctr" defTabSz="1042993" fontAlgn="auto">
              <a:spcBef>
                <a:spcPts val="0"/>
              </a:spcBef>
              <a:spcAft>
                <a:spcPts val="0"/>
              </a:spcAft>
              <a:defRPr/>
            </a:pPr>
            <a:endParaRPr lang="en-GB" dirty="0"/>
          </a:p>
        </p:txBody>
      </p:sp>
      <p:sp>
        <p:nvSpPr>
          <p:cNvPr id="54" name="TextBox 53"/>
          <p:cNvSpPr txBox="1">
            <a:spLocks/>
          </p:cNvSpPr>
          <p:nvPr/>
        </p:nvSpPr>
        <p:spPr>
          <a:xfrm>
            <a:off x="3330575" y="2916238"/>
            <a:ext cx="1035050"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Mock</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 and Revision</a:t>
            </a:r>
          </a:p>
        </p:txBody>
      </p:sp>
      <p:sp>
        <p:nvSpPr>
          <p:cNvPr id="55" name="TextBox 54"/>
          <p:cNvSpPr txBox="1">
            <a:spLocks/>
          </p:cNvSpPr>
          <p:nvPr/>
        </p:nvSpPr>
        <p:spPr>
          <a:xfrm>
            <a:off x="4338638" y="2916238"/>
            <a:ext cx="1035050" cy="498475"/>
          </a:xfrm>
          <a:prstGeom prst="rect">
            <a:avLst/>
          </a:prstGeom>
          <a:noFill/>
        </p:spPr>
        <p:txBody>
          <a:bodyPr lIns="54000" tIns="52150" rIns="104299" bIns="52150">
            <a:spAutoFit/>
          </a:bodyPr>
          <a:lstStyle/>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Mock</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Examinations</a:t>
            </a:r>
          </a:p>
          <a:p>
            <a:pPr defTabSz="1042993" fontAlgn="auto">
              <a:spcBef>
                <a:spcPts val="0"/>
              </a:spcBef>
              <a:spcAft>
                <a:spcPts val="0"/>
              </a:spcAft>
              <a:defRPr/>
            </a:pPr>
            <a:r>
              <a:rPr lang="en-GB" sz="850" b="1" dirty="0">
                <a:solidFill>
                  <a:schemeClr val="tx1">
                    <a:lumMod val="65000"/>
                    <a:lumOff val="35000"/>
                  </a:schemeClr>
                </a:solidFill>
                <a:latin typeface="Verdana" pitchFamily="34" charset="0"/>
              </a:rPr>
              <a:t>and Revision</a:t>
            </a:r>
          </a:p>
        </p:txBody>
      </p:sp>
      <p:sp>
        <p:nvSpPr>
          <p:cNvPr id="58" name="Round Diagonal Corner Rectangle 57">
            <a:hlinkClick r:id="rId5" action="ppaction://hlinksldjump"/>
          </p:cNvPr>
          <p:cNvSpPr>
            <a:spLocks/>
          </p:cNvSpPr>
          <p:nvPr/>
        </p:nvSpPr>
        <p:spPr>
          <a:xfrm>
            <a:off x="8502651" y="1657350"/>
            <a:ext cx="948506" cy="658813"/>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a:solidFill>
                  <a:schemeClr val="bg1"/>
                </a:solidFill>
                <a:effectLst>
                  <a:outerShdw blurRad="38100" dist="38100" dir="2700000" algn="tl">
                    <a:srgbClr val="000000">
                      <a:alpha val="43137"/>
                    </a:srgbClr>
                  </a:outerShdw>
                </a:effectLst>
                <a:latin typeface="Verdana" pitchFamily="34" charset="0"/>
              </a:rPr>
              <a:t>Inequalities</a:t>
            </a:r>
          </a:p>
        </p:txBody>
      </p:sp>
      <p:sp>
        <p:nvSpPr>
          <p:cNvPr id="59" name="Round Diagonal Corner Rectangle 58">
            <a:hlinkClick r:id="rId6" action="ppaction://hlinksldjump"/>
          </p:cNvPr>
          <p:cNvSpPr>
            <a:spLocks/>
          </p:cNvSpPr>
          <p:nvPr/>
        </p:nvSpPr>
        <p:spPr>
          <a:xfrm>
            <a:off x="9523164" y="1692399"/>
            <a:ext cx="959569" cy="658812"/>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Algebra and Graphs</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61" name="Round Diagonal Corner Rectangle 60"/>
          <p:cNvSpPr>
            <a:spLocks/>
          </p:cNvSpPr>
          <p:nvPr/>
        </p:nvSpPr>
        <p:spPr>
          <a:xfrm>
            <a:off x="8515350" y="5292725"/>
            <a:ext cx="2016125" cy="657225"/>
          </a:xfrm>
          <a:prstGeom prst="round2DiagRect">
            <a:avLst/>
          </a:prstGeom>
          <a:solidFill>
            <a:srgbClr val="C0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latin typeface="Verdana" pitchFamily="34" charset="0"/>
              </a:rPr>
              <a:t>REVISION</a:t>
            </a:r>
          </a:p>
        </p:txBody>
      </p:sp>
      <p:sp>
        <p:nvSpPr>
          <p:cNvPr id="63" name="Right Arrow 62">
            <a:hlinkClick r:id="" action="ppaction://hlinkshowjump?jump=previousslide"/>
          </p:cNvPr>
          <p:cNvSpPr/>
          <p:nvPr/>
        </p:nvSpPr>
        <p:spPr>
          <a:xfrm>
            <a:off x="676449" y="7164388"/>
            <a:ext cx="1285875" cy="39687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64" name="Round Diagonal Corner Rectangle 63">
            <a:hlinkClick r:id="rId7" action="ppaction://hlinksldjump"/>
          </p:cNvPr>
          <p:cNvSpPr>
            <a:spLocks/>
          </p:cNvSpPr>
          <p:nvPr/>
        </p:nvSpPr>
        <p:spPr>
          <a:xfrm>
            <a:off x="2250356" y="1692399"/>
            <a:ext cx="2032000" cy="658812"/>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a:solidFill>
                  <a:schemeClr val="bg1"/>
                </a:solidFill>
                <a:latin typeface="Verdana" pitchFamily="34" charset="0"/>
              </a:rPr>
              <a:t>Volume</a:t>
            </a:r>
          </a:p>
        </p:txBody>
      </p:sp>
      <p:sp>
        <p:nvSpPr>
          <p:cNvPr id="65" name="Round Diagonal Corner Rectangle 64">
            <a:hlinkClick r:id="rId8" action="ppaction://hlinksldjump"/>
          </p:cNvPr>
          <p:cNvSpPr>
            <a:spLocks/>
          </p:cNvSpPr>
          <p:nvPr/>
        </p:nvSpPr>
        <p:spPr>
          <a:xfrm>
            <a:off x="4338588" y="1692399"/>
            <a:ext cx="1989137" cy="658813"/>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latin typeface="Verdana" pitchFamily="34" charset="0"/>
              </a:rPr>
              <a:t>Algebra: Quadratics, rearranging formulae and Identities</a:t>
            </a:r>
            <a:endParaRPr lang="en-GB" sz="900" b="1" dirty="0">
              <a:solidFill>
                <a:schemeClr val="bg1"/>
              </a:solidFill>
              <a:latin typeface="Verdana" pitchFamily="34" charset="0"/>
            </a:endParaRPr>
          </a:p>
        </p:txBody>
      </p:sp>
      <p:sp>
        <p:nvSpPr>
          <p:cNvPr id="68" name="Round Diagonal Corner Rectangle 67">
            <a:hlinkClick r:id="rId9" action="ppaction://hlinksldjump"/>
          </p:cNvPr>
          <p:cNvSpPr>
            <a:spLocks/>
          </p:cNvSpPr>
          <p:nvPr/>
        </p:nvSpPr>
        <p:spPr>
          <a:xfrm>
            <a:off x="7002884" y="4068663"/>
            <a:ext cx="1376611" cy="644525"/>
          </a:xfrm>
          <a:prstGeom prst="round2DiagRect">
            <a:avLst/>
          </a:prstGeom>
          <a:solidFill>
            <a:schemeClr val="accent2">
              <a:lumMod val="40000"/>
              <a:lumOff val="60000"/>
            </a:schemeClr>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39600"/>
          <a:lstStyle/>
          <a:p>
            <a:pPr>
              <a:lnSpc>
                <a:spcPct val="90000"/>
              </a:lnSpc>
              <a:defRPr/>
            </a:pPr>
            <a:r>
              <a:rPr lang="en-GB" sz="900" b="1" dirty="0" smtClean="0">
                <a:solidFill>
                  <a:schemeClr val="bg1"/>
                </a:solidFill>
                <a:effectLst>
                  <a:outerShdw blurRad="38100" dist="38100" dir="2700000" algn="tl">
                    <a:srgbClr val="000000">
                      <a:alpha val="43137"/>
                    </a:srgbClr>
                  </a:outerShdw>
                </a:effectLst>
                <a:latin typeface="Verdana" pitchFamily="34" charset="0"/>
              </a:rPr>
              <a:t>Growth and decay</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71" name="Round Diagonal Corner Rectangle 70">
            <a:hlinkClick r:id="rId10" action="ppaction://hlinksldjump"/>
          </p:cNvPr>
          <p:cNvSpPr>
            <a:spLocks/>
          </p:cNvSpPr>
          <p:nvPr/>
        </p:nvSpPr>
        <p:spPr>
          <a:xfrm>
            <a:off x="7434932" y="2916535"/>
            <a:ext cx="2088232" cy="658812"/>
          </a:xfrm>
          <a:prstGeom prst="round2DiagRect">
            <a:avLst/>
          </a:prstGeom>
          <a:solidFill>
            <a:schemeClr val="accent2">
              <a:lumMod val="40000"/>
              <a:lumOff val="60000"/>
            </a:schemeClr>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Direct and Inverse proportion</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74" name="Round Diagonal Corner Rectangle 73">
            <a:hlinkClick r:id="rId11" action="ppaction://hlinksldjump"/>
          </p:cNvPr>
          <p:cNvSpPr>
            <a:spLocks/>
          </p:cNvSpPr>
          <p:nvPr/>
        </p:nvSpPr>
        <p:spPr>
          <a:xfrm>
            <a:off x="1602284" y="2844527"/>
            <a:ext cx="1605335" cy="657225"/>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Sketching graphs</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77" name="Round Diagonal Corner Rectangle 76">
            <a:hlinkClick r:id="rId12" action="ppaction://hlinksldjump"/>
          </p:cNvPr>
          <p:cNvSpPr>
            <a:spLocks/>
          </p:cNvSpPr>
          <p:nvPr/>
        </p:nvSpPr>
        <p:spPr>
          <a:xfrm>
            <a:off x="9523164" y="2905794"/>
            <a:ext cx="978867" cy="658813"/>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800" b="1" dirty="0" smtClean="0">
                <a:solidFill>
                  <a:schemeClr val="bg1"/>
                </a:solidFill>
                <a:effectLst>
                  <a:outerShdw blurRad="38100" dist="38100" dir="2700000" algn="tl">
                    <a:srgbClr val="000000">
                      <a:alpha val="43137"/>
                    </a:srgbClr>
                  </a:outerShdw>
                </a:effectLst>
                <a:latin typeface="Verdana" pitchFamily="34" charset="0"/>
              </a:rPr>
              <a:t>Trigonometry</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69" name="Round Diagonal Corner Rectangle 68">
            <a:hlinkClick r:id="rId6" action="ppaction://hlinksldjump"/>
          </p:cNvPr>
          <p:cNvSpPr>
            <a:spLocks/>
          </p:cNvSpPr>
          <p:nvPr/>
        </p:nvSpPr>
        <p:spPr>
          <a:xfrm>
            <a:off x="162124" y="2844527"/>
            <a:ext cx="1368152" cy="658812"/>
          </a:xfrm>
          <a:prstGeom prst="round2DiagRect">
            <a:avLst/>
          </a:prstGeom>
          <a:solidFill>
            <a:srgbClr val="FF00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900" b="1" dirty="0" smtClean="0">
                <a:solidFill>
                  <a:schemeClr val="bg1"/>
                </a:solidFill>
                <a:effectLst>
                  <a:outerShdw blurRad="38100" dist="38100" dir="2700000" algn="tl">
                    <a:srgbClr val="000000">
                      <a:alpha val="43137"/>
                    </a:srgbClr>
                  </a:outerShdw>
                </a:effectLst>
                <a:latin typeface="Verdana" pitchFamily="34" charset="0"/>
              </a:rPr>
              <a:t>Algebra and Graphs (continued)</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75" name="Round Diagonal Corner Rectangle 74">
            <a:hlinkClick r:id="rId13" action="ppaction://hlinksldjump"/>
          </p:cNvPr>
          <p:cNvSpPr>
            <a:spLocks/>
          </p:cNvSpPr>
          <p:nvPr/>
        </p:nvSpPr>
        <p:spPr>
          <a:xfrm>
            <a:off x="1242244" y="5292799"/>
            <a:ext cx="1944216" cy="644525"/>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39600"/>
          <a:lstStyle/>
          <a:p>
            <a:pPr>
              <a:lnSpc>
                <a:spcPct val="90000"/>
              </a:lnSpc>
              <a:defRPr/>
            </a:pPr>
            <a:r>
              <a:rPr lang="en-GB" sz="900" b="1" dirty="0" smtClean="0">
                <a:solidFill>
                  <a:schemeClr val="bg1"/>
                </a:solidFill>
                <a:effectLst>
                  <a:outerShdw blurRad="38100" dist="38100" dir="2700000" algn="tl">
                    <a:srgbClr val="000000">
                      <a:alpha val="43137"/>
                    </a:srgbClr>
                  </a:outerShdw>
                </a:effectLst>
                <a:latin typeface="Verdana" pitchFamily="34" charset="0"/>
              </a:rPr>
              <a:t>Vectors</a:t>
            </a:r>
            <a:endParaRPr lang="en-GB" sz="900" b="1" dirty="0">
              <a:solidFill>
                <a:schemeClr val="bg1"/>
              </a:solidFill>
              <a:effectLst>
                <a:outerShdw blurRad="38100" dist="38100" dir="2700000" algn="tl">
                  <a:srgbClr val="000000">
                    <a:alpha val="43137"/>
                  </a:srgbClr>
                </a:outerShdw>
              </a:effectLst>
              <a:latin typeface="Verdana" pitchFamily="34" charset="0"/>
            </a:endParaRPr>
          </a:p>
        </p:txBody>
      </p:sp>
      <p:sp>
        <p:nvSpPr>
          <p:cNvPr id="56" name="Round Diagonal Corner Rectangle 55">
            <a:hlinkClick r:id="rId14" action="ppaction://hlinksldjump"/>
          </p:cNvPr>
          <p:cNvSpPr>
            <a:spLocks/>
          </p:cNvSpPr>
          <p:nvPr/>
        </p:nvSpPr>
        <p:spPr>
          <a:xfrm>
            <a:off x="162124" y="1692399"/>
            <a:ext cx="2016224"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10</a:t>
            </a:r>
            <a:endParaRPr lang="en-GB" sz="900" b="1" dirty="0">
              <a:solidFill>
                <a:schemeClr val="tx1"/>
              </a:solidFill>
              <a:latin typeface="Verdana" pitchFamily="34" charset="0"/>
            </a:endParaRPr>
          </a:p>
        </p:txBody>
      </p:sp>
      <p:sp>
        <p:nvSpPr>
          <p:cNvPr id="57" name="Round Diagonal Corner Rectangle 56">
            <a:hlinkClick r:id="rId15" action="ppaction://hlinksldjump"/>
          </p:cNvPr>
          <p:cNvSpPr>
            <a:spLocks/>
          </p:cNvSpPr>
          <p:nvPr/>
        </p:nvSpPr>
        <p:spPr>
          <a:xfrm>
            <a:off x="6354812" y="1692399"/>
            <a:ext cx="1008112"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11</a:t>
            </a:r>
            <a:endParaRPr lang="en-GB" sz="900" b="1" dirty="0">
              <a:solidFill>
                <a:schemeClr val="tx1"/>
              </a:solidFill>
              <a:latin typeface="Verdana" pitchFamily="34" charset="0"/>
            </a:endParaRPr>
          </a:p>
        </p:txBody>
      </p:sp>
      <p:sp>
        <p:nvSpPr>
          <p:cNvPr id="62" name="Round Diagonal Corner Rectangle 61">
            <a:hlinkClick r:id="rId16" action="ppaction://hlinksldjump"/>
          </p:cNvPr>
          <p:cNvSpPr>
            <a:spLocks/>
          </p:cNvSpPr>
          <p:nvPr/>
        </p:nvSpPr>
        <p:spPr>
          <a:xfrm>
            <a:off x="8515052" y="4068663"/>
            <a:ext cx="936104"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13</a:t>
            </a:r>
            <a:endParaRPr lang="en-GB" sz="900" b="1" dirty="0">
              <a:solidFill>
                <a:schemeClr val="tx1"/>
              </a:solidFill>
              <a:latin typeface="Verdana" pitchFamily="34" charset="0"/>
            </a:endParaRPr>
          </a:p>
        </p:txBody>
      </p:sp>
      <p:sp>
        <p:nvSpPr>
          <p:cNvPr id="60" name="Round Diagonal Corner Rectangle 59">
            <a:hlinkClick r:id="rId12" action="ppaction://hlinksldjump"/>
          </p:cNvPr>
          <p:cNvSpPr>
            <a:spLocks/>
          </p:cNvSpPr>
          <p:nvPr/>
        </p:nvSpPr>
        <p:spPr>
          <a:xfrm>
            <a:off x="162124" y="4068663"/>
            <a:ext cx="978867" cy="658813"/>
          </a:xfrm>
          <a:prstGeom prst="round2DiagRect">
            <a:avLst/>
          </a:prstGeom>
          <a:solidFill>
            <a:srgbClr val="00B05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39600" rIns="39600" bIns="52150"/>
          <a:lstStyle/>
          <a:p>
            <a:pPr>
              <a:defRPr/>
            </a:pPr>
            <a:r>
              <a:rPr lang="en-GB" sz="800" b="1" dirty="0" smtClean="0">
                <a:solidFill>
                  <a:schemeClr val="bg1"/>
                </a:solidFill>
                <a:effectLst>
                  <a:outerShdw blurRad="38100" dist="38100" dir="2700000" algn="tl">
                    <a:srgbClr val="000000">
                      <a:alpha val="43137"/>
                    </a:srgbClr>
                  </a:outerShdw>
                </a:effectLst>
                <a:latin typeface="Verdana" pitchFamily="34" charset="0"/>
              </a:rPr>
              <a:t>Trigonometry (continued)</a:t>
            </a:r>
            <a:endParaRPr lang="en-GB" sz="800" b="1" dirty="0">
              <a:solidFill>
                <a:schemeClr val="bg1"/>
              </a:solidFill>
              <a:effectLst>
                <a:outerShdw blurRad="38100" dist="38100" dir="2700000" algn="tl">
                  <a:srgbClr val="000000">
                    <a:alpha val="43137"/>
                  </a:srgbClr>
                </a:outerShdw>
              </a:effectLst>
              <a:latin typeface="Verdana" pitchFamily="34" charset="0"/>
            </a:endParaRPr>
          </a:p>
        </p:txBody>
      </p:sp>
      <p:sp>
        <p:nvSpPr>
          <p:cNvPr id="67" name="Round Diagonal Corner Rectangle 66">
            <a:hlinkClick r:id="rId17" action="ppaction://hlinksldjump"/>
          </p:cNvPr>
          <p:cNvSpPr>
            <a:spLocks/>
          </p:cNvSpPr>
          <p:nvPr/>
        </p:nvSpPr>
        <p:spPr>
          <a:xfrm>
            <a:off x="1170236" y="4068663"/>
            <a:ext cx="1008112" cy="657225"/>
          </a:xfrm>
          <a:prstGeom prst="round2DiagRect">
            <a:avLst/>
          </a:prstGeom>
          <a:solidFill>
            <a:srgbClr val="FFFF00"/>
          </a:solidFill>
          <a:ln w="15875">
            <a:solidFill>
              <a:schemeClr val="bg1"/>
            </a:solidFill>
          </a:ln>
        </p:spPr>
        <p:style>
          <a:lnRef idx="2">
            <a:schemeClr val="accent1"/>
          </a:lnRef>
          <a:fillRef idx="1">
            <a:schemeClr val="lt1"/>
          </a:fillRef>
          <a:effectRef idx="0">
            <a:schemeClr val="accent1"/>
          </a:effectRef>
          <a:fontRef idx="minor">
            <a:schemeClr val="dk1"/>
          </a:fontRef>
        </p:style>
        <p:txBody>
          <a:bodyPr lIns="41062" tIns="52150" rIns="39600" bIns="52150"/>
          <a:lstStyle/>
          <a:p>
            <a:pPr>
              <a:defRPr/>
            </a:pPr>
            <a:r>
              <a:rPr lang="en-GB" sz="900" b="1" dirty="0" smtClean="0">
                <a:solidFill>
                  <a:schemeClr val="tx1"/>
                </a:solidFill>
                <a:latin typeface="Verdana" pitchFamily="34" charset="0"/>
              </a:rPr>
              <a:t>Review and Revision 12</a:t>
            </a:r>
            <a:endParaRPr lang="en-GB" sz="900" b="1" dirty="0">
              <a:solidFill>
                <a:schemeClr val="tx1"/>
              </a:solidFill>
              <a:latin typeface="Verdana"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24787947"/>
              </p:ext>
            </p:extLst>
          </p:nvPr>
        </p:nvGraphicFramePr>
        <p:xfrm>
          <a:off x="652846" y="1280419"/>
          <a:ext cx="9014334" cy="4588444"/>
        </p:xfrm>
        <a:graphic>
          <a:graphicData uri="http://schemas.openxmlformats.org/drawingml/2006/table">
            <a:tbl>
              <a:tblPr firstRow="1" bandRow="1">
                <a:tableStyleId>{073A0DAA-6AF3-43AB-8588-CEC1D06C72B9}</a:tableStyleId>
              </a:tblPr>
              <a:tblGrid>
                <a:gridCol w="432000"/>
                <a:gridCol w="5485990"/>
                <a:gridCol w="3096344"/>
              </a:tblGrid>
              <a:tr h="335264">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2" marB="4571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2" marB="4571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2" marB="45712" anchor="ctr"/>
                </a:tc>
              </a:tr>
              <a:tr h="1013782">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A3</a:t>
                      </a:r>
                    </a:p>
                  </a:txBody>
                  <a:tcPr marT="45727" marB="45727"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Understand and use the concepts and vocabulary of expressions, equations, formulae, </a:t>
                      </a:r>
                      <a:r>
                        <a:rPr lang="en-GB" sz="1100" b="0" u="sng" kern="1200" dirty="0" smtClean="0">
                          <a:solidFill>
                            <a:schemeClr val="dk1"/>
                          </a:solidFill>
                          <a:latin typeface="Arial" pitchFamily="34" charset="0"/>
                          <a:ea typeface="+mn-ea"/>
                          <a:cs typeface="Arial" pitchFamily="34" charset="0"/>
                        </a:rPr>
                        <a:t>identities</a:t>
                      </a:r>
                      <a:r>
                        <a:rPr lang="en-GB" sz="1100" b="0" kern="1200" dirty="0" smtClean="0">
                          <a:solidFill>
                            <a:schemeClr val="dk1"/>
                          </a:solidFill>
                          <a:latin typeface="Arial" pitchFamily="34" charset="0"/>
                          <a:ea typeface="+mn-ea"/>
                          <a:cs typeface="Arial" pitchFamily="34" charset="0"/>
                        </a:rPr>
                        <a:t>, inequalities, terms and factors (review of Year 9)</a:t>
                      </a:r>
                    </a:p>
                  </a:txBody>
                  <a:tcPr marT="45727" marB="45727"/>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this will</a:t>
                      </a:r>
                      <a:r>
                        <a:rPr lang="en-GB" sz="1100" b="0" kern="1200" baseline="0" dirty="0" smtClean="0">
                          <a:solidFill>
                            <a:schemeClr val="dk1"/>
                          </a:solidFill>
                          <a:latin typeface="Arial" pitchFamily="34" charset="0"/>
                          <a:ea typeface="+mn-ea"/>
                          <a:cs typeface="Arial" pitchFamily="34" charset="0"/>
                        </a:rPr>
                        <a:t> be implicitly and explicitly assessed</a:t>
                      </a:r>
                      <a:endParaRPr lang="en-GB" sz="1100" b="0" kern="1200" dirty="0" smtClean="0">
                        <a:solidFill>
                          <a:schemeClr val="dk1"/>
                        </a:solidFill>
                        <a:latin typeface="Arial" pitchFamily="34" charset="0"/>
                        <a:ea typeface="+mn-ea"/>
                        <a:cs typeface="Arial" pitchFamily="34" charset="0"/>
                      </a:endParaRPr>
                    </a:p>
                    <a:p>
                      <a:pPr marL="171450" indent="-171450">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r>
              <a:tr h="1483614">
                <a:tc>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pitchFamily="34" charset="0"/>
                          <a:ea typeface="+mn-ea"/>
                          <a:cs typeface="Arial" pitchFamily="34" charset="0"/>
                        </a:rPr>
                        <a:t>A4</a:t>
                      </a:r>
                    </a:p>
                  </a:txBody>
                  <a:tcPr marT="45727" marB="45727"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Simplify</a:t>
                      </a:r>
                      <a:r>
                        <a:rPr lang="en-GB" sz="1100" b="0" kern="1200" baseline="0" dirty="0" smtClean="0">
                          <a:solidFill>
                            <a:schemeClr val="dk1"/>
                          </a:solidFill>
                          <a:latin typeface="Arial" pitchFamily="34" charset="0"/>
                          <a:ea typeface="+mn-ea"/>
                          <a:cs typeface="Arial" pitchFamily="34" charset="0"/>
                        </a:rPr>
                        <a:t> and manipulate algebraic expressions (</a:t>
                      </a:r>
                      <a:r>
                        <a:rPr lang="en-GB" sz="1100" b="0" u="sng" kern="1200" baseline="0" dirty="0" smtClean="0">
                          <a:solidFill>
                            <a:schemeClr val="dk1"/>
                          </a:solidFill>
                          <a:latin typeface="Arial" pitchFamily="34" charset="0"/>
                          <a:ea typeface="+mn-ea"/>
                          <a:cs typeface="Arial" pitchFamily="34" charset="0"/>
                        </a:rPr>
                        <a:t>including those involving surds</a:t>
                      </a:r>
                      <a:r>
                        <a:rPr lang="en-GB" sz="1100" b="0" kern="1200" baseline="0" dirty="0" smtClean="0">
                          <a:solidFill>
                            <a:schemeClr val="dk1"/>
                          </a:solidFill>
                          <a:latin typeface="Arial" pitchFamily="34" charset="0"/>
                          <a:ea typeface="+mn-ea"/>
                          <a:cs typeface="Arial" pitchFamily="34" charset="0"/>
                        </a:rPr>
                        <a:t>) by:</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collecting like terms</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multiplying a single term over a bracket</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taking out common factors </a:t>
                      </a:r>
                      <a:endParaRPr lang="en-GB" sz="1100" b="0" kern="1200" dirty="0" smtClean="0">
                        <a:solidFill>
                          <a:schemeClr val="dk1"/>
                        </a:solidFill>
                        <a:latin typeface="Arial" pitchFamily="34" charset="0"/>
                        <a:ea typeface="+mn-ea"/>
                        <a:cs typeface="Arial" pitchFamily="34" charset="0"/>
                      </a:endParaRPr>
                    </a:p>
                  </a:txBody>
                  <a:tcPr marT="45727" marB="4572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r>
              <a:tr h="675664">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A25</a:t>
                      </a:r>
                    </a:p>
                  </a:txBody>
                  <a:tcPr marT="45712" marB="45712"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Deduce</a:t>
                      </a:r>
                      <a:r>
                        <a:rPr lang="en-GB" sz="1100" b="0" kern="1200" baseline="0" dirty="0" smtClean="0">
                          <a:solidFill>
                            <a:schemeClr val="dk1"/>
                          </a:solidFill>
                          <a:latin typeface="Arial" pitchFamily="34" charset="0"/>
                          <a:ea typeface="+mn-ea"/>
                          <a:cs typeface="Arial" pitchFamily="34" charset="0"/>
                        </a:rPr>
                        <a:t> expressions to calculate the nth term of a linear sequence</a:t>
                      </a:r>
                      <a:endParaRPr lang="en-GB" sz="1100" b="0" kern="1200" dirty="0" smtClean="0">
                        <a:solidFill>
                          <a:schemeClr val="dk1"/>
                        </a:solidFill>
                        <a:latin typeface="Arial" pitchFamily="34" charset="0"/>
                        <a:ea typeface="+mn-ea"/>
                        <a:cs typeface="Arial" pitchFamily="34" charset="0"/>
                      </a:endParaRPr>
                    </a:p>
                  </a:txBody>
                  <a:tcPr marT="45712" marB="45712"/>
                </a:tc>
                <a:tc>
                  <a:txBody>
                    <a:bodyPr/>
                    <a:lstStyle/>
                    <a:p>
                      <a:pPr>
                        <a:lnSpc>
                          <a:spcPct val="150000"/>
                        </a:lnSpc>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12" marB="45712"/>
                </a:tc>
              </a:tr>
              <a:tr h="1080120">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A17</a:t>
                      </a:r>
                    </a:p>
                  </a:txBody>
                  <a:tcPr marT="45726" marB="45726"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Solve linear equations in one unknown</a:t>
                      </a:r>
                      <a:r>
                        <a:rPr lang="en-GB" sz="1100" b="0" kern="1200" baseline="0" dirty="0" smtClean="0">
                          <a:solidFill>
                            <a:schemeClr val="dk1"/>
                          </a:solidFill>
                          <a:latin typeface="Arial" pitchFamily="34" charset="0"/>
                          <a:ea typeface="+mn-ea"/>
                          <a:cs typeface="Arial" pitchFamily="34" charset="0"/>
                        </a:rPr>
                        <a:t> algebraically </a:t>
                      </a:r>
                      <a:r>
                        <a:rPr lang="en-GB" sz="1100" b="0" u="sng" kern="1200" baseline="0" dirty="0" smtClean="0">
                          <a:solidFill>
                            <a:schemeClr val="dk1"/>
                          </a:solidFill>
                          <a:latin typeface="Arial" pitchFamily="34" charset="0"/>
                          <a:ea typeface="+mn-ea"/>
                          <a:cs typeface="Arial" pitchFamily="34" charset="0"/>
                        </a:rPr>
                        <a:t>including those with the unknown on both sides of the equation </a:t>
                      </a:r>
                      <a:r>
                        <a:rPr lang="en-GB" sz="1100" b="0" u="none" kern="1200" baseline="0" dirty="0" smtClean="0">
                          <a:solidFill>
                            <a:schemeClr val="dk1"/>
                          </a:solidFill>
                          <a:latin typeface="Arial" pitchFamily="34" charset="0"/>
                          <a:ea typeface="+mn-ea"/>
                          <a:cs typeface="Arial" pitchFamily="34" charset="0"/>
                        </a:rPr>
                        <a:t>(review of Year 9)</a:t>
                      </a:r>
                      <a:endParaRPr lang="en-GB" sz="1100" b="0" u="sng" kern="1200" dirty="0" smtClean="0">
                        <a:solidFill>
                          <a:schemeClr val="dk1"/>
                        </a:solidFill>
                        <a:latin typeface="Arial" pitchFamily="34" charset="0"/>
                        <a:ea typeface="+mn-ea"/>
                        <a:cs typeface="Arial" pitchFamily="34" charset="0"/>
                      </a:endParaRPr>
                    </a:p>
                  </a:txBody>
                  <a:tcPr marT="45726" marB="45726"/>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including use of brackets</a:t>
                      </a:r>
                      <a:endParaRPr lang="en-GB" sz="1100" b="0" u="sng" kern="1200" dirty="0" smtClean="0">
                        <a:solidFill>
                          <a:schemeClr val="dk1"/>
                        </a:solidFill>
                        <a:latin typeface="Arial" pitchFamily="34" charset="0"/>
                        <a:ea typeface="+mn-ea"/>
                        <a:cs typeface="Arial" pitchFamily="34" charset="0"/>
                      </a:endParaRPr>
                    </a:p>
                  </a:txBody>
                  <a:tcPr marT="45726" marB="45726"/>
                </a:tc>
              </a:tr>
            </a:tbl>
          </a:graphicData>
        </a:graphic>
      </p:graphicFrame>
      <p:sp>
        <p:nvSpPr>
          <p:cNvPr id="19478" name="TextBox 3"/>
          <p:cNvSpPr txBox="1">
            <a:spLocks noChangeArrowheads="1"/>
          </p:cNvSpPr>
          <p:nvPr/>
        </p:nvSpPr>
        <p:spPr bwMode="auto">
          <a:xfrm>
            <a:off x="488950" y="431800"/>
            <a:ext cx="4046301" cy="369332"/>
          </a:xfrm>
          <a:prstGeom prst="rect">
            <a:avLst/>
          </a:prstGeom>
          <a:noFill/>
          <a:ln w="9525">
            <a:noFill/>
            <a:miter lim="800000"/>
            <a:headEnd/>
            <a:tailEnd/>
          </a:ln>
        </p:spPr>
        <p:txBody>
          <a:bodyPr wrap="none">
            <a:spAutoFit/>
          </a:bodyPr>
          <a:lstStyle/>
          <a:p>
            <a:r>
              <a:rPr lang="en-GB" sz="1800" b="1" dirty="0" smtClean="0">
                <a:latin typeface="Verdana" pitchFamily="34" charset="0"/>
              </a:rPr>
              <a:t>Algebra Recap and Extension </a:t>
            </a:r>
            <a:endParaRPr lang="en-GB" sz="1800" b="1" dirty="0">
              <a:latin typeface="Verdana" pitchFamily="34" charset="0"/>
            </a:endParaRPr>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TextBox 7">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49957250"/>
              </p:ext>
            </p:extLst>
          </p:nvPr>
        </p:nvGraphicFramePr>
        <p:xfrm>
          <a:off x="514350" y="1332359"/>
          <a:ext cx="9152830" cy="4318236"/>
        </p:xfrm>
        <a:graphic>
          <a:graphicData uri="http://schemas.openxmlformats.org/drawingml/2006/table">
            <a:tbl>
              <a:tblPr firstRow="1" bandRow="1">
                <a:tableStyleId>{073A0DAA-6AF3-43AB-8588-CEC1D06C72B9}</a:tableStyleId>
              </a:tblPr>
              <a:tblGrid>
                <a:gridCol w="432000"/>
                <a:gridCol w="4976414"/>
                <a:gridCol w="3744416"/>
              </a:tblGrid>
              <a:tr h="792064">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2" marB="45722" anchor="ctr"/>
                </a:tc>
              </a:tr>
              <a:tr h="1080144">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G5</a:t>
                      </a:r>
                    </a:p>
                  </a:txBody>
                  <a:tcPr marT="45722" marB="45722" vert="vert" anchor="ctr">
                    <a:solidFill>
                      <a:srgbClr val="00B05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Use the basic congruence criteria for triangles (SSS, SAS, ASA, RHS)</a:t>
                      </a:r>
                    </a:p>
                    <a:p>
                      <a:pPr>
                        <a:lnSpc>
                          <a:spcPct val="150000"/>
                        </a:lnSpc>
                        <a:buFont typeface="Wingdings" pitchFamily="2" charset="2"/>
                        <a:buNone/>
                      </a:pPr>
                      <a:endParaRPr lang="en-GB" sz="1100" b="0" u="sng" kern="1200" dirty="0" smtClean="0">
                        <a:solidFill>
                          <a:schemeClr val="dk1"/>
                        </a:solidFill>
                        <a:latin typeface="Arial" pitchFamily="34" charset="0"/>
                        <a:ea typeface="+mn-ea"/>
                        <a:cs typeface="Arial" pitchFamily="34" charset="0"/>
                      </a:endParaRPr>
                    </a:p>
                  </a:txBody>
                  <a:tcPr marT="45722" marB="45722"/>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2" marB="45722"/>
                </a:tc>
              </a:tr>
              <a:tr h="1152128">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G6</a:t>
                      </a:r>
                    </a:p>
                  </a:txBody>
                  <a:tcPr marT="45722" marB="45722" vert="vert" anchor="ctr">
                    <a:solidFill>
                      <a:srgbClr val="00B050"/>
                    </a:solid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rPr>
                        <a:t>Apply angle facts, triangle congruence, similarity and properties of quadrilaterals to conjecture and derive results about angles and sides including Pythagoras’ Theorem and the fact that the base angles of an isosceles triangle are equal, and use known results to obtain simple proofs</a:t>
                      </a:r>
                    </a:p>
                    <a:p>
                      <a:pPr>
                        <a:lnSpc>
                          <a:spcPct val="150000"/>
                        </a:lnSpc>
                        <a:buFont typeface="Wingdings" pitchFamily="2" charset="2"/>
                        <a:buNone/>
                      </a:pPr>
                      <a:endParaRPr lang="en-GB" sz="1100" b="0" u="sng" kern="1200" dirty="0" smtClean="0">
                        <a:solidFill>
                          <a:schemeClr val="dk1"/>
                        </a:solidFill>
                        <a:latin typeface="Arial" pitchFamily="34" charset="0"/>
                        <a:ea typeface="+mn-ea"/>
                        <a:cs typeface="Arial" pitchFamily="34" charset="0"/>
                      </a:endParaRPr>
                    </a:p>
                  </a:txBody>
                  <a:tcPr marT="45722" marB="45722"/>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2" marB="45722"/>
                </a:tc>
              </a:tr>
              <a:tr h="1027520">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G19</a:t>
                      </a:r>
                    </a:p>
                  </a:txBody>
                  <a:tcPr marT="45722" marB="45722" vert="vert" anchor="ctr">
                    <a:solidFill>
                      <a:srgbClr val="00B050"/>
                    </a:solidFill>
                  </a:tcPr>
                </a:tc>
                <a:tc>
                  <a:txBody>
                    <a:bodyPr/>
                    <a:lstStyle/>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Apply and use the concepts of congruence and similarity, including the relationships between lengths in similar figures</a:t>
                      </a: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22" marB="45722"/>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2" marB="45722"/>
                </a:tc>
              </a:tr>
            </a:tbl>
          </a:graphicData>
        </a:graphic>
      </p:graphicFrame>
      <p:sp>
        <p:nvSpPr>
          <p:cNvPr id="37904"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Congruence and Similarity</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10" name="Right Arrow 9">
            <a:hlinkClick r:id="" action="ppaction://hlinkshowjump?jump=previousslide"/>
          </p:cNvPr>
          <p:cNvSpPr/>
          <p:nvPr/>
        </p:nvSpPr>
        <p:spPr>
          <a:xfrm>
            <a:off x="6570663"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6" name="TextBox 5">
            <a:hlinkClick r:id="rId3"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
        <p:nvSpPr>
          <p:cNvPr id="7" name="TextBox 6">
            <a:hlinkClick r:id="rId4"/>
          </p:cNvPr>
          <p:cNvSpPr txBox="1"/>
          <p:nvPr/>
        </p:nvSpPr>
        <p:spPr>
          <a:xfrm>
            <a:off x="7074893" y="7005638"/>
            <a:ext cx="1512168" cy="415498"/>
          </a:xfrm>
          <a:prstGeom prst="rect">
            <a:avLst/>
          </a:prstGeom>
          <a:solidFill>
            <a:schemeClr val="tx2"/>
          </a:solidFill>
          <a:effectLst>
            <a:glow rad="101600">
              <a:schemeClr val="accent1">
                <a:satMod val="175000"/>
                <a:alpha val="40000"/>
              </a:schemeClr>
            </a:glow>
          </a:effectLst>
          <a:scene3d>
            <a:camera prst="orthographicFront"/>
            <a:lightRig rig="threePt" dir="t"/>
          </a:scene3d>
          <a:sp3d>
            <a:bevelT/>
          </a:sp3d>
        </p:spPr>
        <p:txBody>
          <a:bodyPr wrap="square" rtlCol="0">
            <a:spAutoFit/>
          </a:bodyPr>
          <a:lstStyle/>
          <a:p>
            <a:r>
              <a:rPr lang="en-GB" dirty="0" smtClean="0">
                <a:solidFill>
                  <a:schemeClr val="bg1"/>
                </a:solidFill>
              </a:rPr>
              <a:t>Resources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8" name="TextBox 3"/>
          <p:cNvSpPr txBox="1">
            <a:spLocks noChangeArrowheads="1"/>
          </p:cNvSpPr>
          <p:nvPr/>
        </p:nvSpPr>
        <p:spPr bwMode="auto">
          <a:xfrm>
            <a:off x="306388" y="252413"/>
            <a:ext cx="6480175" cy="369332"/>
          </a:xfrm>
          <a:prstGeom prst="rect">
            <a:avLst/>
          </a:prstGeom>
          <a:noFill/>
          <a:ln w="9525">
            <a:noFill/>
            <a:miter lim="800000"/>
            <a:headEnd/>
            <a:tailEnd/>
          </a:ln>
        </p:spPr>
        <p:txBody>
          <a:bodyPr>
            <a:spAutoFit/>
          </a:bodyPr>
          <a:lstStyle/>
          <a:p>
            <a:r>
              <a:rPr lang="en-GB" sz="1800" b="1" dirty="0" smtClean="0">
                <a:latin typeface="Verdana" pitchFamily="34" charset="0"/>
              </a:rPr>
              <a:t>Introduction to trigonometry</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9170" name="TextBox 4">
            <a:hlinkClick r:id="rId2"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mc:AlternateContent xmlns:mc="http://schemas.openxmlformats.org/markup-compatibility/2006">
        <mc:Choice xmlns:a14="http://schemas.microsoft.com/office/drawing/2010/main" Requires="a14">
          <p:graphicFrame>
            <p:nvGraphicFramePr>
              <p:cNvPr id="8" name="Table 7"/>
              <p:cNvGraphicFramePr>
                <a:graphicFrameLocks noGrp="1"/>
              </p:cNvGraphicFramePr>
              <p:nvPr>
                <p:extLst>
                  <p:ext uri="{D42A27DB-BD31-4B8C-83A1-F6EECF244321}">
                    <p14:modId xmlns:p14="http://schemas.microsoft.com/office/powerpoint/2010/main" val="2065760218"/>
                  </p:ext>
                </p:extLst>
              </p:nvPr>
            </p:nvGraphicFramePr>
            <p:xfrm>
              <a:off x="582762" y="1620391"/>
              <a:ext cx="9156426" cy="3816424"/>
            </p:xfrm>
            <a:graphic>
              <a:graphicData uri="http://schemas.openxmlformats.org/drawingml/2006/table">
                <a:tbl>
                  <a:tblPr firstRow="1" bandRow="1">
                    <a:tableStyleId>{073A0DAA-6AF3-43AB-8588-CEC1D06C72B9}</a:tableStyleId>
                  </a:tblPr>
                  <a:tblGrid>
                    <a:gridCol w="432000"/>
                    <a:gridCol w="5556074"/>
                    <a:gridCol w="3168352"/>
                  </a:tblGrid>
                  <a:tr h="576064">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512168">
                    <a:tc>
                      <a:txBody>
                        <a:bodyPr/>
                        <a:lstStyle/>
                        <a:p>
                          <a:pPr marL="0" indent="0" algn="ctr">
                            <a:lnSpc>
                              <a:spcPct val="150000"/>
                            </a:lnSpc>
                            <a:buFont typeface="Wingdings" pitchFamily="2" charset="2"/>
                            <a:buNone/>
                          </a:pPr>
                          <a:r>
                            <a:rPr lang="en-GB" sz="1800" b="0" u="none" baseline="0" dirty="0" smtClean="0">
                              <a:latin typeface="Arial" pitchFamily="34" charset="0"/>
                              <a:cs typeface="Arial" pitchFamily="34" charset="0"/>
                            </a:rPr>
                            <a:t>G20</a:t>
                          </a:r>
                        </a:p>
                      </a:txBody>
                      <a:tcPr marT="45729" marB="45729" vert="vert" anchor="ctr">
                        <a:solidFill>
                          <a:srgbClr val="00B050"/>
                        </a:solidFill>
                      </a:tcPr>
                    </a:tc>
                    <a:tc>
                      <a:txBody>
                        <a:bodyPr/>
                        <a:lstStyle/>
                        <a:p>
                          <a:pPr marL="180975" indent="-180975">
                            <a:lnSpc>
                              <a:spcPct val="150000"/>
                            </a:lnSpc>
                            <a:buFont typeface="Wingdings" pitchFamily="2" charset="2"/>
                            <a:buChar char="Ø"/>
                          </a:pPr>
                          <a:r>
                            <a:rPr lang="en-GB" sz="1100" b="0" u="sng" baseline="0" dirty="0" smtClean="0">
                              <a:latin typeface="Arial" pitchFamily="34" charset="0"/>
                              <a:cs typeface="Arial" pitchFamily="34" charset="0"/>
                            </a:rPr>
                            <a:t>Know and use the trigonometric ratios </a:t>
                          </a:r>
                        </a:p>
                        <a:p>
                          <a:pPr marL="180975" indent="-180975">
                            <a:lnSpc>
                              <a:spcPct val="150000"/>
                            </a:lnSpc>
                            <a:buFont typeface="Wingdings" pitchFamily="2" charset="2"/>
                            <a:buNone/>
                          </a:pPr>
                          <a14:m>
                            <m:oMath xmlns:m="http://schemas.openxmlformats.org/officeDocument/2006/math">
                              <m:r>
                                <a:rPr lang="en-GB" sz="1100" b="0" i="1" kern="1200" smtClean="0">
                                  <a:solidFill>
                                    <a:schemeClr val="dk1"/>
                                  </a:solidFill>
                                  <a:effectLst/>
                                  <a:latin typeface="Cambria Math"/>
                                  <a:ea typeface="+mn-ea"/>
                                  <a:cs typeface="+mn-cs"/>
                                </a:rPr>
                                <m:t>      </m:t>
                              </m:r>
                              <m:r>
                                <a:rPr lang="en-GB" sz="1100" i="1" kern="1200" smtClean="0">
                                  <a:solidFill>
                                    <a:schemeClr val="dk1"/>
                                  </a:solidFill>
                                  <a:effectLst/>
                                  <a:latin typeface="Cambria Math"/>
                                  <a:ea typeface="+mn-ea"/>
                                  <a:cs typeface="+mn-cs"/>
                                </a:rPr>
                                <m:t>𝑠𝑖𝑛</m:t>
                              </m:r>
                              <m:r>
                                <a:rPr lang="en-GB" sz="1100" i="1" kern="1200" smtClean="0">
                                  <a:solidFill>
                                    <a:schemeClr val="dk1"/>
                                  </a:solidFill>
                                  <a:effectLst/>
                                  <a:latin typeface="Cambria Math"/>
                                  <a:ea typeface="+mn-ea"/>
                                  <a:cs typeface="+mn-cs"/>
                                </a:rPr>
                                <m:t>𝜃</m:t>
                              </m:r>
                              <m:r>
                                <a:rPr lang="en-GB" sz="1100" i="1" kern="1200" smtClean="0">
                                  <a:solidFill>
                                    <a:schemeClr val="dk1"/>
                                  </a:solidFill>
                                  <a:effectLst/>
                                  <a:latin typeface="Cambria Math"/>
                                  <a:ea typeface="+mn-ea"/>
                                  <a:cs typeface="+mn-cs"/>
                                </a:rPr>
                                <m:t>= </m:t>
                              </m:r>
                              <m:f>
                                <m:fPr>
                                  <m:ctrlPr>
                                    <a:rPr lang="en-GB" sz="1100" i="1" kern="1200">
                                      <a:solidFill>
                                        <a:schemeClr val="dk1"/>
                                      </a:solidFill>
                                      <a:effectLst/>
                                      <a:latin typeface="Cambria Math"/>
                                      <a:ea typeface="+mn-ea"/>
                                      <a:cs typeface="+mn-cs"/>
                                    </a:rPr>
                                  </m:ctrlPr>
                                </m:fPr>
                                <m:num>
                                  <m:r>
                                    <a:rPr lang="en-GB" sz="1100" i="1" kern="1200">
                                      <a:solidFill>
                                        <a:schemeClr val="dk1"/>
                                      </a:solidFill>
                                      <a:effectLst/>
                                      <a:latin typeface="Cambria Math"/>
                                      <a:ea typeface="+mn-ea"/>
                                      <a:cs typeface="+mn-cs"/>
                                    </a:rPr>
                                    <m:t>𝑜𝑝𝑝𝑜𝑠𝑖𝑡𝑒</m:t>
                                  </m:r>
                                </m:num>
                                <m:den>
                                  <m:r>
                                    <a:rPr lang="en-GB" sz="1100" i="1" kern="1200">
                                      <a:solidFill>
                                        <a:schemeClr val="dk1"/>
                                      </a:solidFill>
                                      <a:effectLst/>
                                      <a:latin typeface="Cambria Math"/>
                                      <a:ea typeface="+mn-ea"/>
                                      <a:cs typeface="+mn-cs"/>
                                    </a:rPr>
                                    <m:t>h𝑦𝑝𝑜𝑡𝑒𝑛𝑢𝑠𝑒</m:t>
                                  </m:r>
                                </m:den>
                              </m:f>
                            </m:oMath>
                          </a14:m>
                          <a:r>
                            <a:rPr lang="en-GB" sz="1100" i="1" kern="1200" dirty="0" smtClean="0">
                              <a:solidFill>
                                <a:schemeClr val="dk1"/>
                              </a:solidFill>
                              <a:effectLst/>
                              <a:latin typeface="+mn-lt"/>
                              <a:ea typeface="+mn-ea"/>
                              <a:cs typeface="+mn-cs"/>
                            </a:rPr>
                            <a:t>  </a:t>
                          </a:r>
                          <a:r>
                            <a:rPr lang="en-GB" sz="1100" i="0" kern="1200" dirty="0" smtClean="0">
                              <a:solidFill>
                                <a:schemeClr val="dk1"/>
                              </a:solidFill>
                              <a:effectLst/>
                              <a:latin typeface="+mn-lt"/>
                              <a:ea typeface="+mn-ea"/>
                              <a:cs typeface="+mn-cs"/>
                            </a:rPr>
                            <a:t>,</a:t>
                          </a:r>
                          <a:r>
                            <a:rPr lang="en-GB" sz="1100" i="1" kern="1200" dirty="0" smtClean="0">
                              <a:solidFill>
                                <a:schemeClr val="dk1"/>
                              </a:solidFill>
                              <a:effectLst/>
                              <a:latin typeface="+mn-lt"/>
                              <a:ea typeface="+mn-ea"/>
                              <a:cs typeface="+mn-cs"/>
                            </a:rPr>
                            <a:t>  </a:t>
                          </a:r>
                          <a14:m>
                            <m:oMath xmlns:m="http://schemas.openxmlformats.org/officeDocument/2006/math">
                              <m:r>
                                <a:rPr lang="en-GB" sz="1100" i="1" kern="1200">
                                  <a:solidFill>
                                    <a:schemeClr val="dk1"/>
                                  </a:solidFill>
                                  <a:effectLst/>
                                  <a:latin typeface="Cambria Math"/>
                                  <a:ea typeface="+mn-ea"/>
                                  <a:cs typeface="+mn-cs"/>
                                </a:rPr>
                                <m:t>𝑐𝑜𝑠</m:t>
                              </m:r>
                              <m:r>
                                <a:rPr lang="en-GB" sz="1100" i="1" kern="1200">
                                  <a:solidFill>
                                    <a:schemeClr val="dk1"/>
                                  </a:solidFill>
                                  <a:effectLst/>
                                  <a:latin typeface="Cambria Math"/>
                                  <a:ea typeface="+mn-ea"/>
                                  <a:cs typeface="+mn-cs"/>
                                </a:rPr>
                                <m:t>𝜃</m:t>
                              </m:r>
                              <m:r>
                                <a:rPr lang="en-GB" sz="1100" i="1" kern="1200">
                                  <a:solidFill>
                                    <a:schemeClr val="dk1"/>
                                  </a:solidFill>
                                  <a:effectLst/>
                                  <a:latin typeface="Cambria Math"/>
                                  <a:ea typeface="+mn-ea"/>
                                  <a:cs typeface="+mn-cs"/>
                                </a:rPr>
                                <m:t>= </m:t>
                              </m:r>
                              <m:f>
                                <m:fPr>
                                  <m:ctrlPr>
                                    <a:rPr lang="en-GB" sz="1100" i="1" kern="1200">
                                      <a:solidFill>
                                        <a:schemeClr val="dk1"/>
                                      </a:solidFill>
                                      <a:effectLst/>
                                      <a:latin typeface="Cambria Math"/>
                                      <a:ea typeface="+mn-ea"/>
                                      <a:cs typeface="+mn-cs"/>
                                    </a:rPr>
                                  </m:ctrlPr>
                                </m:fPr>
                                <m:num>
                                  <m:r>
                                    <a:rPr lang="en-GB" sz="1100" i="1" kern="1200">
                                      <a:solidFill>
                                        <a:schemeClr val="dk1"/>
                                      </a:solidFill>
                                      <a:effectLst/>
                                      <a:latin typeface="Cambria Math"/>
                                      <a:ea typeface="+mn-ea"/>
                                      <a:cs typeface="+mn-cs"/>
                                    </a:rPr>
                                    <m:t>𝑎𝑑𝑗𝑎𝑐𝑒𝑛𝑡</m:t>
                                  </m:r>
                                </m:num>
                                <m:den>
                                  <m:r>
                                    <a:rPr lang="en-GB" sz="1100" i="1" kern="1200">
                                      <a:solidFill>
                                        <a:schemeClr val="dk1"/>
                                      </a:solidFill>
                                      <a:effectLst/>
                                      <a:latin typeface="Cambria Math"/>
                                      <a:ea typeface="+mn-ea"/>
                                      <a:cs typeface="+mn-cs"/>
                                    </a:rPr>
                                    <m:t>h𝑦𝑝𝑜𝑡𝑒𝑛𝑢𝑠𝑒</m:t>
                                  </m:r>
                                </m:den>
                              </m:f>
                            </m:oMath>
                          </a14:m>
                          <a:r>
                            <a:rPr lang="en-GB" sz="1100" i="1" kern="1200" dirty="0">
                              <a:solidFill>
                                <a:schemeClr val="dk1"/>
                              </a:solidFill>
                              <a:effectLst/>
                              <a:latin typeface="+mn-lt"/>
                              <a:ea typeface="+mn-ea"/>
                              <a:cs typeface="+mn-cs"/>
                            </a:rPr>
                            <a:t> </a:t>
                          </a:r>
                          <a:r>
                            <a:rPr lang="en-GB" sz="1100" kern="1200" dirty="0" smtClean="0">
                              <a:solidFill>
                                <a:schemeClr val="dk1"/>
                              </a:solidFill>
                              <a:effectLst/>
                              <a:latin typeface="+mn-lt"/>
                              <a:ea typeface="+mn-ea"/>
                              <a:cs typeface="+mn-cs"/>
                            </a:rPr>
                            <a:t>and    </a:t>
                          </a:r>
                          <a14:m>
                            <m:oMath xmlns:m="http://schemas.openxmlformats.org/officeDocument/2006/math">
                              <m:r>
                                <a:rPr lang="en-GB" sz="1100" i="1" kern="1200">
                                  <a:solidFill>
                                    <a:schemeClr val="dk1"/>
                                  </a:solidFill>
                                  <a:effectLst/>
                                  <a:latin typeface="Cambria Math"/>
                                  <a:ea typeface="+mn-ea"/>
                                  <a:cs typeface="+mn-cs"/>
                                </a:rPr>
                                <m:t>𝑡𝑎𝑛</m:t>
                              </m:r>
                              <m:r>
                                <a:rPr lang="en-GB" sz="1100" i="1" kern="1200">
                                  <a:solidFill>
                                    <a:schemeClr val="dk1"/>
                                  </a:solidFill>
                                  <a:effectLst/>
                                  <a:latin typeface="Cambria Math"/>
                                  <a:ea typeface="+mn-ea"/>
                                  <a:cs typeface="+mn-cs"/>
                                </a:rPr>
                                <m:t>𝜃</m:t>
                              </m:r>
                              <m:r>
                                <a:rPr lang="en-GB" sz="1100" i="1" kern="1200">
                                  <a:solidFill>
                                    <a:schemeClr val="dk1"/>
                                  </a:solidFill>
                                  <a:effectLst/>
                                  <a:latin typeface="Cambria Math"/>
                                  <a:ea typeface="+mn-ea"/>
                                  <a:cs typeface="+mn-cs"/>
                                </a:rPr>
                                <m:t>= </m:t>
                              </m:r>
                              <m:f>
                                <m:fPr>
                                  <m:ctrlPr>
                                    <a:rPr lang="en-GB" sz="1100" i="1" kern="1200">
                                      <a:solidFill>
                                        <a:schemeClr val="dk1"/>
                                      </a:solidFill>
                                      <a:effectLst/>
                                      <a:latin typeface="Cambria Math"/>
                                      <a:ea typeface="+mn-ea"/>
                                      <a:cs typeface="+mn-cs"/>
                                    </a:rPr>
                                  </m:ctrlPr>
                                </m:fPr>
                                <m:num>
                                  <m:r>
                                    <a:rPr lang="en-GB" sz="1100" i="1" kern="1200">
                                      <a:solidFill>
                                        <a:schemeClr val="dk1"/>
                                      </a:solidFill>
                                      <a:effectLst/>
                                      <a:latin typeface="Cambria Math"/>
                                      <a:ea typeface="+mn-ea"/>
                                      <a:cs typeface="+mn-cs"/>
                                    </a:rPr>
                                    <m:t>𝑜𝑝𝑝𝑜𝑠𝑖𝑡𝑒</m:t>
                                  </m:r>
                                </m:num>
                                <m:den>
                                  <m:r>
                                    <a:rPr lang="en-GB" sz="1100" i="1" kern="1200">
                                      <a:solidFill>
                                        <a:schemeClr val="dk1"/>
                                      </a:solidFill>
                                      <a:effectLst/>
                                      <a:latin typeface="Cambria Math"/>
                                      <a:ea typeface="+mn-ea"/>
                                      <a:cs typeface="+mn-cs"/>
                                    </a:rPr>
                                    <m:t>𝑎𝑑𝑗𝑎𝑐𝑒𝑛𝑡</m:t>
                                  </m:r>
                                </m:den>
                              </m:f>
                            </m:oMath>
                          </a14:m>
                          <a:endParaRPr lang="en-GB" sz="800" b="0" u="sng" baseline="0" dirty="0" smtClean="0">
                            <a:latin typeface="Arial" pitchFamily="34" charset="0"/>
                            <a:cs typeface="Arial" pitchFamily="34" charset="0"/>
                          </a:endParaRPr>
                        </a:p>
                        <a:p>
                          <a:pPr marL="180975" indent="-180975">
                            <a:lnSpc>
                              <a:spcPct val="150000"/>
                            </a:lnSpc>
                            <a:buFont typeface="Wingdings" pitchFamily="2" charset="2"/>
                            <a:buNone/>
                          </a:pPr>
                          <a:endParaRPr lang="en-GB" sz="800" b="0" u="sng" baseline="0" dirty="0" smtClean="0">
                            <a:latin typeface="Arial" pitchFamily="34" charset="0"/>
                            <a:cs typeface="Arial" pitchFamily="34" charset="0"/>
                          </a:endParaRPr>
                        </a:p>
                        <a:p>
                          <a:pPr marL="180975" indent="-180975">
                            <a:lnSpc>
                              <a:spcPct val="150000"/>
                            </a:lnSpc>
                            <a:buFont typeface="Wingdings" pitchFamily="2" charset="2"/>
                            <a:buChar char="Ø"/>
                          </a:pPr>
                          <a:r>
                            <a:rPr lang="en-GB" sz="1100" b="0" u="sng" baseline="0" dirty="0" smtClean="0">
                              <a:latin typeface="Arial" pitchFamily="34" charset="0"/>
                              <a:cs typeface="Arial" pitchFamily="34" charset="0"/>
                            </a:rPr>
                            <a:t>Apply them to find angles and lengths in right-angled triangles in two dimensional figures</a:t>
                          </a: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1728192">
                    <a:tc>
                      <a:txBody>
                        <a:bodyPr/>
                        <a:lstStyle/>
                        <a:p>
                          <a:pPr marL="0" indent="0" algn="ctr">
                            <a:lnSpc>
                              <a:spcPct val="150000"/>
                            </a:lnSpc>
                            <a:buFont typeface="Wingdings" pitchFamily="2" charset="2"/>
                            <a:buNone/>
                          </a:pPr>
                          <a:r>
                            <a:rPr lang="en-GB" sz="1800" b="0" dirty="0" smtClean="0">
                              <a:latin typeface="Arial" pitchFamily="34" charset="0"/>
                              <a:cs typeface="Arial" pitchFamily="34" charset="0"/>
                            </a:rPr>
                            <a:t>R12</a:t>
                          </a:r>
                        </a:p>
                      </a:txBody>
                      <a:tcPr marT="45729" marB="45729" vert="vert" anchor="ctr">
                        <a:solidFill>
                          <a:srgbClr val="E69CA4"/>
                        </a:solidFill>
                      </a:tcPr>
                    </a:tc>
                    <a:tc>
                      <a:txBody>
                        <a:bodyPr/>
                        <a:lstStyle/>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sym typeface="Euclid Symbol"/>
                            </a:rPr>
                            <a:t>Compare lengths using ratio notation</a:t>
                          </a: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mc:Choice>
        <mc:Fallback>
          <p:graphicFrame>
            <p:nvGraphicFramePr>
              <p:cNvPr id="8" name="Table 7"/>
              <p:cNvGraphicFramePr>
                <a:graphicFrameLocks noGrp="1"/>
              </p:cNvGraphicFramePr>
              <p:nvPr>
                <p:extLst>
                  <p:ext uri="{D42A27DB-BD31-4B8C-83A1-F6EECF244321}">
                    <p14:modId xmlns:p14="http://schemas.microsoft.com/office/powerpoint/2010/main" val="2065760218"/>
                  </p:ext>
                </p:extLst>
              </p:nvPr>
            </p:nvGraphicFramePr>
            <p:xfrm>
              <a:off x="582762" y="1620391"/>
              <a:ext cx="9156426" cy="3816424"/>
            </p:xfrm>
            <a:graphic>
              <a:graphicData uri="http://schemas.openxmlformats.org/drawingml/2006/table">
                <a:tbl>
                  <a:tblPr firstRow="1" bandRow="1">
                    <a:tableStyleId>{073A0DAA-6AF3-43AB-8588-CEC1D06C72B9}</a:tableStyleId>
                  </a:tblPr>
                  <a:tblGrid>
                    <a:gridCol w="432000"/>
                    <a:gridCol w="5556074"/>
                    <a:gridCol w="3168352"/>
                  </a:tblGrid>
                  <a:tr h="576064">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512168">
                    <a:tc>
                      <a:txBody>
                        <a:bodyPr/>
                        <a:lstStyle/>
                        <a:p>
                          <a:pPr marL="0" indent="0" algn="ctr">
                            <a:lnSpc>
                              <a:spcPct val="150000"/>
                            </a:lnSpc>
                            <a:buFont typeface="Wingdings" pitchFamily="2" charset="2"/>
                            <a:buNone/>
                          </a:pPr>
                          <a:r>
                            <a:rPr lang="en-GB" sz="1800" b="0" u="none" baseline="0" dirty="0" smtClean="0">
                              <a:latin typeface="Arial" pitchFamily="34" charset="0"/>
                              <a:cs typeface="Arial" pitchFamily="34" charset="0"/>
                            </a:rPr>
                            <a:t>G20</a:t>
                          </a:r>
                        </a:p>
                      </a:txBody>
                      <a:tcPr marT="45729" marB="45729" vert="vert" anchor="ctr">
                        <a:solidFill>
                          <a:srgbClr val="00B050"/>
                        </a:solidFill>
                      </a:tcPr>
                    </a:tc>
                    <a:tc>
                      <a:txBody>
                        <a:bodyPr/>
                        <a:lstStyle/>
                        <a:p>
                          <a:endParaRPr lang="en-US"/>
                        </a:p>
                      </a:txBody>
                      <a:tcPr marT="45729" marB="45729">
                        <a:blipFill rotWithShape="1">
                          <a:blip r:embed="rId3"/>
                          <a:stretch>
                            <a:fillRect l="-9879" t="-38153" r="-57080" b="-113655"/>
                          </a:stretch>
                        </a:blipFill>
                      </a:tcPr>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1728192">
                    <a:tc>
                      <a:txBody>
                        <a:bodyPr/>
                        <a:lstStyle/>
                        <a:p>
                          <a:pPr marL="0" indent="0" algn="ctr">
                            <a:lnSpc>
                              <a:spcPct val="150000"/>
                            </a:lnSpc>
                            <a:buFont typeface="Wingdings" pitchFamily="2" charset="2"/>
                            <a:buNone/>
                          </a:pPr>
                          <a:r>
                            <a:rPr lang="en-GB" sz="1800" b="0" dirty="0" smtClean="0">
                              <a:latin typeface="Arial" pitchFamily="34" charset="0"/>
                              <a:cs typeface="Arial" pitchFamily="34" charset="0"/>
                            </a:rPr>
                            <a:t>R12</a:t>
                          </a:r>
                        </a:p>
                      </a:txBody>
                      <a:tcPr marT="45729" marB="45729" vert="vert" anchor="ctr">
                        <a:solidFill>
                          <a:srgbClr val="E69CA4"/>
                        </a:solidFill>
                      </a:tcPr>
                    </a:tc>
                    <a:tc>
                      <a:txBody>
                        <a:bodyPr/>
                        <a:lstStyle/>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sym typeface="Euclid Symbol"/>
                            </a:rPr>
                            <a:t>Compare lengths using ratio notation</a:t>
                          </a: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mc:Fallback>
      </mc:AlternateContent>
      <p:sp>
        <p:nvSpPr>
          <p:cNvPr id="10" name="TextBox 9">
            <a:hlinkClick r:id="rId4"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50598524"/>
              </p:ext>
            </p:extLst>
          </p:nvPr>
        </p:nvGraphicFramePr>
        <p:xfrm>
          <a:off x="609037" y="1620391"/>
          <a:ext cx="9202159" cy="4896544"/>
        </p:xfrm>
        <a:graphic>
          <a:graphicData uri="http://schemas.openxmlformats.org/drawingml/2006/table">
            <a:tbl>
              <a:tblPr firstRow="1" bandRow="1">
                <a:tableStyleId>{073A0DAA-6AF3-43AB-8588-CEC1D06C72B9}</a:tableStyleId>
              </a:tblPr>
              <a:tblGrid>
                <a:gridCol w="432000"/>
                <a:gridCol w="3217333"/>
                <a:gridCol w="5552826"/>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688993">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1872208">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7</a:t>
            </a:r>
            <a:endParaRPr lang="en-GB" sz="1800" b="1" dirty="0">
              <a:latin typeface="Verdana" pitchFamily="34" charset="0"/>
            </a:endParaRPr>
          </a:p>
        </p:txBody>
      </p:sp>
      <p:sp>
        <p:nvSpPr>
          <p:cNvPr id="7" name="TextBox 6">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702567204"/>
              </p:ext>
            </p:extLst>
          </p:nvPr>
        </p:nvGraphicFramePr>
        <p:xfrm>
          <a:off x="522164" y="1332359"/>
          <a:ext cx="9433048" cy="5116995"/>
        </p:xfrm>
        <a:graphic>
          <a:graphicData uri="http://schemas.openxmlformats.org/drawingml/2006/table">
            <a:tbl>
              <a:tblPr firstRow="1" bandRow="1">
                <a:tableStyleId>{073A0DAA-6AF3-43AB-8588-CEC1D06C72B9}</a:tableStyleId>
              </a:tblPr>
              <a:tblGrid>
                <a:gridCol w="432000"/>
                <a:gridCol w="5544664"/>
                <a:gridCol w="3456384"/>
              </a:tblGrid>
              <a:tr h="554633">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4" marB="4567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4" marB="4567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4" marB="45674" anchor="ctr"/>
                </a:tc>
              </a:tr>
              <a:tr h="1140990">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G12</a:t>
                      </a:r>
                    </a:p>
                  </a:txBody>
                  <a:tcPr marT="45674" marB="45674"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Identify properties of the faces,</a:t>
                      </a:r>
                      <a:r>
                        <a:rPr lang="en-GB" sz="1100" b="0" kern="1200" baseline="0" dirty="0" smtClean="0">
                          <a:solidFill>
                            <a:schemeClr val="dk1"/>
                          </a:solidFill>
                          <a:latin typeface="Arial" pitchFamily="34" charset="0"/>
                          <a:ea typeface="+mn-ea"/>
                          <a:cs typeface="Arial" pitchFamily="34" charset="0"/>
                        </a:rPr>
                        <a:t> surfaces, edges and vertices of: cube, cuboids, prisms, cylinders, pyramids, cones and spheres (review of Year 9)</a:t>
                      </a: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674" marB="4567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r>
              <a:tr h="975521">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G17</a:t>
                      </a:r>
                    </a:p>
                  </a:txBody>
                  <a:tcPr marT="45674" marB="45674"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Calculate the perimeter of a 2D shape and composite shapes (review of Year</a:t>
                      </a:r>
                      <a:r>
                        <a:rPr lang="en-GB" sz="1100" b="0" kern="1200" baseline="0" dirty="0" smtClean="0">
                          <a:solidFill>
                            <a:schemeClr val="dk1"/>
                          </a:solidFill>
                          <a:latin typeface="Arial" pitchFamily="34" charset="0"/>
                          <a:ea typeface="+mn-ea"/>
                          <a:cs typeface="Arial" pitchFamily="34" charset="0"/>
                        </a:rPr>
                        <a:t> 9)</a:t>
                      </a: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r>
              <a:tr h="975521">
                <a:tc>
                  <a:txBody>
                    <a:bodyPr/>
                    <a:lstStyle/>
                    <a:p>
                      <a:pPr marL="180975" indent="-180975"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G16</a:t>
                      </a:r>
                    </a:p>
                  </a:txBody>
                  <a:tcPr marT="45674" marB="45674"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Know and apply formulae to calculate</a:t>
                      </a:r>
                      <a:r>
                        <a:rPr lang="en-GB" sz="1100" b="0" kern="1200" baseline="0" dirty="0" smtClean="0">
                          <a:solidFill>
                            <a:schemeClr val="dk1"/>
                          </a:solidFill>
                          <a:latin typeface="Arial" pitchFamily="34" charset="0"/>
                          <a:ea typeface="+mn-ea"/>
                          <a:cs typeface="Arial" pitchFamily="34" charset="0"/>
                        </a:rPr>
                        <a:t> area of:</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triangles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parallelograms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trapezia</a:t>
                      </a:r>
                    </a:p>
                    <a:p>
                      <a:pPr marL="180975" indent="-180975">
                        <a:lnSpc>
                          <a:spcPct val="150000"/>
                        </a:lnSpc>
                        <a:buFont typeface="Wingdings" pitchFamily="2" charset="2"/>
                        <a:buNone/>
                      </a:pPr>
                      <a:r>
                        <a:rPr lang="en-GB" sz="1100" b="0" kern="1200" dirty="0" smtClean="0">
                          <a:solidFill>
                            <a:schemeClr val="dk1"/>
                          </a:solidFill>
                          <a:latin typeface="Arial" pitchFamily="34" charset="0"/>
                          <a:ea typeface="+mn-ea"/>
                          <a:cs typeface="Arial" pitchFamily="34" charset="0"/>
                        </a:rPr>
                        <a:t>(review of Year 9)</a:t>
                      </a:r>
                    </a:p>
                  </a:txBody>
                  <a:tcPr marT="45674" marB="45674"/>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4" marB="45674"/>
                </a:tc>
              </a:tr>
              <a:tr h="1097203">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G17</a:t>
                      </a:r>
                    </a:p>
                  </a:txBody>
                  <a:tcPr marT="45687" marB="45687" vert="vert" anchor="ctr">
                    <a:solidFill>
                      <a:srgbClr val="00B050"/>
                    </a:solidFill>
                  </a:tcPr>
                </a:tc>
                <a:tc>
                  <a:txBody>
                    <a:bodyPr/>
                    <a:lstStyle/>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Calculate the area of composite shapes (review of Year 9)</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Find the surface</a:t>
                      </a:r>
                      <a:r>
                        <a:rPr lang="en-GB" sz="1100" b="0" u="sng" kern="1200" baseline="0" dirty="0" smtClean="0">
                          <a:solidFill>
                            <a:schemeClr val="dk1"/>
                          </a:solidFill>
                          <a:latin typeface="Arial" pitchFamily="34" charset="0"/>
                          <a:ea typeface="+mn-ea"/>
                          <a:cs typeface="Arial" pitchFamily="34" charset="0"/>
                        </a:rPr>
                        <a:t> area of pyramids and composite solids</a:t>
                      </a:r>
                      <a:endParaRPr lang="en-GB" sz="1100" b="0" u="sng" kern="1200" dirty="0" smtClean="0">
                        <a:solidFill>
                          <a:schemeClr val="dk1"/>
                        </a:solidFill>
                        <a:latin typeface="Arial" pitchFamily="34" charset="0"/>
                        <a:ea typeface="+mn-ea"/>
                        <a:cs typeface="Arial" pitchFamily="34" charset="0"/>
                      </a:endParaRPr>
                    </a:p>
                  </a:txBody>
                  <a:tcPr marT="45687" marB="4568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87" marB="45687"/>
                </a:tc>
              </a:tr>
            </a:tbl>
          </a:graphicData>
        </a:graphic>
      </p:graphicFrame>
      <p:sp>
        <p:nvSpPr>
          <p:cNvPr id="25619" name="TextBox 3"/>
          <p:cNvSpPr txBox="1">
            <a:spLocks noChangeArrowheads="1"/>
          </p:cNvSpPr>
          <p:nvPr/>
        </p:nvSpPr>
        <p:spPr bwMode="auto">
          <a:xfrm>
            <a:off x="306388" y="463550"/>
            <a:ext cx="6480175" cy="369888"/>
          </a:xfrm>
          <a:prstGeom prst="rect">
            <a:avLst/>
          </a:prstGeom>
          <a:noFill/>
          <a:ln w="9525">
            <a:noFill/>
            <a:miter lim="800000"/>
            <a:headEnd/>
            <a:tailEnd/>
          </a:ln>
        </p:spPr>
        <p:txBody>
          <a:bodyPr>
            <a:spAutoFit/>
          </a:bodyPr>
          <a:lstStyle/>
          <a:p>
            <a:r>
              <a:rPr lang="en-GB" sz="1800" b="1" dirty="0" smtClean="0">
                <a:latin typeface="Verdana" pitchFamily="34" charset="0"/>
              </a:rPr>
              <a:t>Further Perimeter </a:t>
            </a:r>
            <a:r>
              <a:rPr lang="en-GB" sz="1800" b="1" dirty="0">
                <a:latin typeface="Verdana" pitchFamily="34" charset="0"/>
              </a:rPr>
              <a:t>and Area  </a:t>
            </a:r>
            <a:endParaRPr lang="en-GB" sz="1800" dirty="0"/>
          </a:p>
        </p:txBody>
      </p:sp>
      <p:sp>
        <p:nvSpPr>
          <p:cNvPr id="8" name="Right Arrow 7">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 name="TextBox 6">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2202361246"/>
                  </p:ext>
                </p:extLst>
              </p:nvPr>
            </p:nvGraphicFramePr>
            <p:xfrm>
              <a:off x="738189" y="1260351"/>
              <a:ext cx="8928991" cy="4680520"/>
            </p:xfrm>
            <a:graphic>
              <a:graphicData uri="http://schemas.openxmlformats.org/drawingml/2006/table">
                <a:tbl>
                  <a:tblPr firstRow="1" bandRow="1">
                    <a:tableStyleId>{073A0DAA-6AF3-43AB-8588-CEC1D06C72B9}</a:tableStyleId>
                  </a:tblPr>
                  <a:tblGrid>
                    <a:gridCol w="432000"/>
                    <a:gridCol w="5328639"/>
                    <a:gridCol w="3168352"/>
                  </a:tblGrid>
                  <a:tr h="34391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r>
                  <a:tr h="117254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G11</a:t>
                          </a:r>
                        </a:p>
                      </a:txBody>
                      <a:tcPr marT="45704" marB="45704"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Solve geometrical problems on co-ordinate axes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04" marB="45704"/>
                    </a:tc>
                    <a:tc>
                      <a:txBody>
                        <a:bodyPr/>
                        <a:lstStyle/>
                        <a:p>
                          <a:pPr marL="171450" indent="-171450">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04" marB="45704"/>
                    </a:tc>
                  </a:tr>
                  <a:tr h="1604592">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rPr>
                            <a:t>A9</a:t>
                          </a:r>
                        </a:p>
                      </a:txBody>
                      <a:tcPr marT="45704" marB="45704" vert="vert" anchor="ctr">
                        <a:solidFill>
                          <a:srgbClr val="FF000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Use</a:t>
                          </a:r>
                          <a:r>
                            <a:rPr lang="en-GB" sz="1100" b="0" u="sng" kern="1200" baseline="0" dirty="0" smtClean="0">
                              <a:solidFill>
                                <a:schemeClr val="dk1"/>
                              </a:solidFill>
                              <a:latin typeface="Arial" pitchFamily="34" charset="0"/>
                              <a:ea typeface="+mn-ea"/>
                              <a:cs typeface="Arial" pitchFamily="34" charset="0"/>
                            </a:rPr>
                            <a:t> the form </a:t>
                          </a:r>
                          <a14:m>
                            <m:oMath xmlns:m="http://schemas.openxmlformats.org/officeDocument/2006/math">
                              <m:r>
                                <a:rPr lang="en-GB" sz="1100" b="0" i="1" u="sng" kern="1200" baseline="0" smtClean="0">
                                  <a:solidFill>
                                    <a:schemeClr val="dk1"/>
                                  </a:solidFill>
                                  <a:latin typeface="Cambria Math"/>
                                  <a:ea typeface="+mn-ea"/>
                                  <a:cs typeface="Arial" pitchFamily="34" charset="0"/>
                                </a:rPr>
                                <m:t>𝑦</m:t>
                              </m:r>
                              <m:r>
                                <a:rPr lang="en-GB" sz="1100" b="0" i="1" u="sng" kern="1200" baseline="0" smtClean="0">
                                  <a:solidFill>
                                    <a:schemeClr val="dk1"/>
                                  </a:solidFill>
                                  <a:latin typeface="Cambria Math"/>
                                  <a:ea typeface="+mn-ea"/>
                                  <a:cs typeface="Arial" pitchFamily="34" charset="0"/>
                                </a:rPr>
                                <m:t>=</m:t>
                              </m:r>
                              <m:r>
                                <a:rPr lang="en-GB" sz="1100" b="0" i="1" u="sng" kern="1200" baseline="0" smtClean="0">
                                  <a:solidFill>
                                    <a:schemeClr val="dk1"/>
                                  </a:solidFill>
                                  <a:latin typeface="Cambria Math"/>
                                  <a:ea typeface="+mn-ea"/>
                                  <a:cs typeface="Arial" pitchFamily="34" charset="0"/>
                                </a:rPr>
                                <m:t>𝑚𝑥</m:t>
                              </m:r>
                              <m:r>
                                <a:rPr lang="en-GB" sz="1100" b="0" i="1" u="sng" kern="1200" baseline="0" smtClean="0">
                                  <a:solidFill>
                                    <a:schemeClr val="dk1"/>
                                  </a:solidFill>
                                  <a:latin typeface="Cambria Math"/>
                                  <a:ea typeface="+mn-ea"/>
                                  <a:cs typeface="Arial" pitchFamily="34" charset="0"/>
                                </a:rPr>
                                <m:t>+</m:t>
                              </m:r>
                              <m:r>
                                <a:rPr lang="en-GB" sz="1100" b="0" i="1" u="sng" kern="1200" baseline="0" smtClean="0">
                                  <a:solidFill>
                                    <a:schemeClr val="dk1"/>
                                  </a:solidFill>
                                  <a:latin typeface="Cambria Math"/>
                                  <a:ea typeface="+mn-ea"/>
                                  <a:cs typeface="Arial" pitchFamily="34" charset="0"/>
                                </a:rPr>
                                <m:t>𝑐</m:t>
                              </m:r>
                            </m:oMath>
                          </a14:m>
                          <a:r>
                            <a:rPr lang="en-GB" sz="1100" b="0" u="sng" kern="1200" baseline="0" dirty="0" smtClean="0">
                              <a:solidFill>
                                <a:schemeClr val="dk1"/>
                              </a:solidFill>
                              <a:latin typeface="Arial" pitchFamily="34" charset="0"/>
                              <a:ea typeface="+mn-ea"/>
                              <a:cs typeface="Arial" pitchFamily="34" charset="0"/>
                            </a:rPr>
                            <a:t> to identify parallel lines</a:t>
                          </a: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Find the equation of the line through two given points, or through one point with a given gradient</a:t>
                          </a:r>
                        </a:p>
                      </a:txBody>
                      <a:tcPr marT="45704" marB="45704"/>
                    </a:tc>
                    <a:tc>
                      <a:txBody>
                        <a:bodyPr/>
                        <a:lstStyle/>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04" marB="45704"/>
                    </a:tc>
                  </a:tr>
                  <a:tr h="1559473">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rPr>
                            <a:t>A10</a:t>
                          </a:r>
                        </a:p>
                      </a:txBody>
                      <a:tcPr marT="45704" marB="45704" vert="vert" anchor="ctr">
                        <a:solidFill>
                          <a:srgbClr val="FF0000"/>
                        </a:solidFill>
                      </a:tcPr>
                    </a:tc>
                    <a:tc>
                      <a:txBody>
                        <a:bodyPr/>
                        <a:lstStyle/>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rPr>
                            <a:t>Identify and interpret gradients and intercepts of linear functions graphically and algebraically</a:t>
                          </a:r>
                        </a:p>
                      </a:txBody>
                      <a:tcPr marT="45704" marB="45704"/>
                    </a:tc>
                    <a:tc>
                      <a:txBody>
                        <a:bodyPr/>
                        <a:lstStyle/>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04" marB="45704"/>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2202361246"/>
                  </p:ext>
                </p:extLst>
              </p:nvPr>
            </p:nvGraphicFramePr>
            <p:xfrm>
              <a:off x="738189" y="1260351"/>
              <a:ext cx="8928991" cy="4680520"/>
            </p:xfrm>
            <a:graphic>
              <a:graphicData uri="http://schemas.openxmlformats.org/drawingml/2006/table">
                <a:tbl>
                  <a:tblPr firstRow="1" bandRow="1">
                    <a:tableStyleId>{073A0DAA-6AF3-43AB-8588-CEC1D06C72B9}</a:tableStyleId>
                  </a:tblPr>
                  <a:tblGrid>
                    <a:gridCol w="432000"/>
                    <a:gridCol w="5328639"/>
                    <a:gridCol w="3168352"/>
                  </a:tblGrid>
                  <a:tr h="34391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04" marB="45704" anchor="ctr"/>
                    </a:tc>
                  </a:tr>
                  <a:tr h="117254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G11</a:t>
                          </a:r>
                        </a:p>
                      </a:txBody>
                      <a:tcPr marT="45704" marB="45704"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Solve geometrical problems on co-ordinate axes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04" marB="45704"/>
                    </a:tc>
                    <a:tc>
                      <a:txBody>
                        <a:bodyPr/>
                        <a:lstStyle/>
                        <a:p>
                          <a:pPr marL="171450" indent="-171450">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04" marB="45704"/>
                    </a:tc>
                  </a:tr>
                  <a:tr h="1604592">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rPr>
                            <a:t>A9</a:t>
                          </a:r>
                        </a:p>
                      </a:txBody>
                      <a:tcPr marT="45704" marB="45704" vert="vert" anchor="ctr">
                        <a:solidFill>
                          <a:srgbClr val="FF0000"/>
                        </a:solidFill>
                      </a:tcPr>
                    </a:tc>
                    <a:tc>
                      <a:txBody>
                        <a:bodyPr/>
                        <a:lstStyle/>
                        <a:p>
                          <a:endParaRPr lang="en-US"/>
                        </a:p>
                      </a:txBody>
                      <a:tcPr marT="45704" marB="45704">
                        <a:blipFill rotWithShape="1">
                          <a:blip r:embed="rId2"/>
                          <a:stretch>
                            <a:fillRect l="-10183" t="-95817" r="-59497" b="-97338"/>
                          </a:stretch>
                        </a:blipFill>
                      </a:tcPr>
                    </a:tc>
                    <a:tc>
                      <a:txBody>
                        <a:bodyPr/>
                        <a:lstStyle/>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04" marB="45704"/>
                    </a:tc>
                  </a:tr>
                  <a:tr h="1559473">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rPr>
                            <a:t>A10</a:t>
                          </a:r>
                        </a:p>
                      </a:txBody>
                      <a:tcPr marT="45704" marB="45704" vert="vert" anchor="ctr">
                        <a:solidFill>
                          <a:srgbClr val="FF0000"/>
                        </a:solidFill>
                      </a:tcPr>
                    </a:tc>
                    <a:tc>
                      <a:txBody>
                        <a:bodyPr/>
                        <a:lstStyle/>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rPr>
                            <a:t>Identify and interpret gradients and intercepts of linear functions graphically and algebraically</a:t>
                          </a:r>
                        </a:p>
                      </a:txBody>
                      <a:tcPr marT="45704" marB="45704"/>
                    </a:tc>
                    <a:tc>
                      <a:txBody>
                        <a:bodyPr/>
                        <a:lstStyle/>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04" marB="45704"/>
                    </a:tc>
                  </a:tr>
                </a:tbl>
              </a:graphicData>
            </a:graphic>
          </p:graphicFrame>
        </mc:Fallback>
      </mc:AlternateContent>
      <p:sp>
        <p:nvSpPr>
          <p:cNvPr id="1844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Graphs Recap and Extension </a:t>
            </a:r>
            <a:endParaRPr lang="en-GB" sz="1800" b="1" dirty="0">
              <a:latin typeface="Verdana" pitchFamily="34" charset="0"/>
              <a:hlinkClick r:id="rId3"/>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TextBox 11">
            <a:hlinkClick r:id="rId4"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1853247463"/>
                  </p:ext>
                </p:extLst>
              </p:nvPr>
            </p:nvGraphicFramePr>
            <p:xfrm>
              <a:off x="336295" y="1404367"/>
              <a:ext cx="9658859" cy="4949827"/>
            </p:xfrm>
            <a:graphic>
              <a:graphicData uri="http://schemas.openxmlformats.org/drawingml/2006/table">
                <a:tbl>
                  <a:tblPr firstRow="1" bandRow="1">
                    <a:tableStyleId>{073A0DAA-6AF3-43AB-8588-CEC1D06C72B9}</a:tableStyleId>
                  </a:tblPr>
                  <a:tblGrid>
                    <a:gridCol w="432000"/>
                    <a:gridCol w="6202523"/>
                    <a:gridCol w="3024336"/>
                  </a:tblGrid>
                  <a:tr h="800733">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r>
                  <a:tr h="1019165">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G9</a:t>
                          </a:r>
                        </a:p>
                      </a:txBody>
                      <a:tcPr marT="45725" marB="45725"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Identify and apply circle definitions and properties,  including centre, radius, chord, diameter, circumference, </a:t>
                          </a:r>
                          <a:r>
                            <a:rPr lang="en-GB" sz="1100" b="0" u="sng" kern="1200" dirty="0" smtClean="0">
                              <a:solidFill>
                                <a:schemeClr val="dk1"/>
                              </a:solidFill>
                              <a:latin typeface="Arial" pitchFamily="34" charset="0"/>
                              <a:ea typeface="+mn-ea"/>
                              <a:cs typeface="Arial" pitchFamily="34" charset="0"/>
                            </a:rPr>
                            <a:t>tangent, arc,</a:t>
                          </a:r>
                          <a:r>
                            <a:rPr lang="en-GB" sz="1100" b="0" u="sng" kern="1200" baseline="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sector and segment</a:t>
                          </a:r>
                          <a:r>
                            <a:rPr lang="en-GB" sz="1100" b="0" u="none" kern="1200" dirty="0" smtClean="0">
                              <a:solidFill>
                                <a:schemeClr val="dk1"/>
                              </a:solidFill>
                              <a:latin typeface="Arial" pitchFamily="34" charset="0"/>
                              <a:ea typeface="+mn-ea"/>
                              <a:cs typeface="Arial" pitchFamily="34" charset="0"/>
                            </a:rPr>
                            <a:t> (review of Year 9)</a:t>
                          </a:r>
                          <a:endParaRPr lang="en-GB" sz="1100" b="0" u="sng" kern="1200" dirty="0" smtClean="0">
                            <a:solidFill>
                              <a:schemeClr val="dk1"/>
                            </a:solidFill>
                            <a:latin typeface="Arial" pitchFamily="34" charset="0"/>
                            <a:ea typeface="+mn-ea"/>
                            <a:cs typeface="Arial" pitchFamily="34" charset="0"/>
                          </a:endParaRPr>
                        </a:p>
                      </a:txBody>
                      <a:tcPr marT="45725" marB="45725"/>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5" marB="45725"/>
                    </a:tc>
                  </a:tr>
                  <a:tr h="1019165">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G17</a:t>
                          </a:r>
                        </a:p>
                      </a:txBody>
                      <a:tcPr marT="45725" marB="45725" vert="vert" anchor="ctr">
                        <a:solidFill>
                          <a:srgbClr val="00B050"/>
                        </a:solidFill>
                      </a:tcPr>
                    </a:tc>
                    <a:tc>
                      <a:txBody>
                        <a:bodyPr/>
                        <a:lstStyle/>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Know and use the formulae</a:t>
                          </a:r>
                        </a:p>
                        <a:p>
                          <a:pPr marL="180975" indent="-180975">
                            <a:lnSpc>
                              <a:spcPct val="150000"/>
                            </a:lnSpc>
                            <a:buFont typeface="Arial" panose="020B0604020202020204" pitchFamily="34" charset="0"/>
                            <a:buChar char="•"/>
                          </a:pPr>
                          <a:r>
                            <a:rPr lang="en-GB" sz="1100" b="0" u="none" kern="1200" baseline="0" dirty="0" smtClean="0">
                              <a:solidFill>
                                <a:schemeClr val="dk1"/>
                              </a:solidFill>
                              <a:latin typeface="Arial" pitchFamily="34" charset="0"/>
                              <a:ea typeface="+mn-ea"/>
                              <a:cs typeface="Arial" pitchFamily="34" charset="0"/>
                            </a:rPr>
                            <a:t> Circumference =</a:t>
                          </a:r>
                          <a14:m>
                            <m:oMath xmlns:m="http://schemas.openxmlformats.org/officeDocument/2006/math">
                              <m:r>
                                <a:rPr lang="en-GB" sz="1100" i="1" kern="1200" smtClean="0">
                                  <a:solidFill>
                                    <a:schemeClr val="dk1"/>
                                  </a:solidFill>
                                  <a:effectLst/>
                                  <a:latin typeface="Cambria Math"/>
                                  <a:ea typeface="+mn-ea"/>
                                  <a:cs typeface="+mn-cs"/>
                                </a:rPr>
                                <m:t>2</m:t>
                              </m:r>
                              <m:r>
                                <a:rPr lang="en-GB" sz="1100" i="1" kern="1200" smtClean="0">
                                  <a:solidFill>
                                    <a:schemeClr val="dk1"/>
                                  </a:solidFill>
                                  <a:effectLst/>
                                  <a:latin typeface="Cambria Math"/>
                                  <a:ea typeface="+mn-ea"/>
                                  <a:cs typeface="+mn-cs"/>
                                </a:rPr>
                                <m:t>𝜋</m:t>
                              </m:r>
                              <m:r>
                                <a:rPr lang="en-GB" sz="1100" i="1" kern="1200" smtClean="0">
                                  <a:solidFill>
                                    <a:schemeClr val="dk1"/>
                                  </a:solidFill>
                                  <a:effectLst/>
                                  <a:latin typeface="Cambria Math"/>
                                  <a:ea typeface="+mn-ea"/>
                                  <a:cs typeface="+mn-cs"/>
                                </a:rPr>
                                <m:t>𝑟</m:t>
                              </m:r>
                              <m:r>
                                <a:rPr lang="en-GB" sz="1100" i="1" kern="1200" smtClean="0">
                                  <a:solidFill>
                                    <a:schemeClr val="dk1"/>
                                  </a:solidFill>
                                  <a:effectLst/>
                                  <a:latin typeface="Cambria Math"/>
                                  <a:ea typeface="+mn-ea"/>
                                  <a:cs typeface="+mn-cs"/>
                                </a:rPr>
                                <m:t>= </m:t>
                              </m:r>
                              <m:r>
                                <a:rPr lang="en-GB" sz="1100" i="1" kern="1200" smtClean="0">
                                  <a:solidFill>
                                    <a:schemeClr val="dk1"/>
                                  </a:solidFill>
                                  <a:effectLst/>
                                  <a:latin typeface="Cambria Math"/>
                                  <a:ea typeface="+mn-ea"/>
                                  <a:cs typeface="+mn-cs"/>
                                </a:rPr>
                                <m:t>𝜋</m:t>
                              </m:r>
                              <m:r>
                                <a:rPr lang="en-GB" sz="1100" i="1" kern="1200" smtClean="0">
                                  <a:solidFill>
                                    <a:schemeClr val="dk1"/>
                                  </a:solidFill>
                                  <a:effectLst/>
                                  <a:latin typeface="Cambria Math"/>
                                  <a:ea typeface="+mn-ea"/>
                                  <a:cs typeface="+mn-cs"/>
                                </a:rPr>
                                <m:t>𝑑</m:t>
                              </m:r>
                            </m:oMath>
                          </a14:m>
                          <a:endParaRPr lang="en-GB" sz="1100" b="0" u="none" kern="1200" dirty="0" smtClean="0">
                            <a:solidFill>
                              <a:schemeClr val="dk1"/>
                            </a:solidFill>
                            <a:latin typeface="Arial" pitchFamily="34" charset="0"/>
                            <a:ea typeface="+mn-ea"/>
                            <a:cs typeface="Arial" pitchFamily="34" charset="0"/>
                          </a:endParaRPr>
                        </a:p>
                        <a:p>
                          <a:pPr marL="180975" indent="-180975">
                            <a:lnSpc>
                              <a:spcPct val="150000"/>
                            </a:lnSpc>
                            <a:buFont typeface="Arial" panose="020B0604020202020204" pitchFamily="34" charset="0"/>
                            <a:buChar char="•"/>
                          </a:pPr>
                          <a:r>
                            <a:rPr lang="en-GB" sz="1100" b="0" u="none" kern="1200" dirty="0" smtClean="0">
                              <a:solidFill>
                                <a:schemeClr val="dk1"/>
                              </a:solidFill>
                              <a:latin typeface="Arial" pitchFamily="34" charset="0"/>
                              <a:ea typeface="+mn-ea"/>
                              <a:cs typeface="Arial" pitchFamily="34" charset="0"/>
                            </a:rPr>
                            <a:t> Area</a:t>
                          </a:r>
                          <a:r>
                            <a:rPr lang="en-GB" sz="1100" b="0" u="none" kern="1200" baseline="0" dirty="0" smtClean="0">
                              <a:solidFill>
                                <a:schemeClr val="dk1"/>
                              </a:solidFill>
                              <a:latin typeface="Arial" pitchFamily="34" charset="0"/>
                              <a:ea typeface="+mn-ea"/>
                              <a:cs typeface="Arial" pitchFamily="34" charset="0"/>
                            </a:rPr>
                            <a:t> = </a:t>
                          </a:r>
                          <a14:m>
                            <m:oMath xmlns:m="http://schemas.openxmlformats.org/officeDocument/2006/math">
                              <m:r>
                                <a:rPr lang="en-GB" sz="1100" b="0" i="1" u="none" kern="1200" baseline="0" smtClean="0">
                                  <a:solidFill>
                                    <a:schemeClr val="dk1"/>
                                  </a:solidFill>
                                  <a:latin typeface="Cambria Math"/>
                                  <a:ea typeface="Cambria Math"/>
                                  <a:cs typeface="Arial" pitchFamily="34" charset="0"/>
                                </a:rPr>
                                <m:t>𝜋</m:t>
                              </m:r>
                              <m:sSup>
                                <m:sSupPr>
                                  <m:ctrlPr>
                                    <a:rPr lang="en-GB" sz="1100" b="0" i="1" u="none" kern="1200" baseline="0" smtClean="0">
                                      <a:solidFill>
                                        <a:schemeClr val="dk1"/>
                                      </a:solidFill>
                                      <a:latin typeface="Cambria Math"/>
                                      <a:ea typeface="Cambria Math"/>
                                      <a:cs typeface="Arial" pitchFamily="34" charset="0"/>
                                    </a:rPr>
                                  </m:ctrlPr>
                                </m:sSupPr>
                                <m:e>
                                  <m:r>
                                    <a:rPr lang="en-GB" sz="1100" b="0" i="1" u="none" kern="1200" baseline="0" smtClean="0">
                                      <a:solidFill>
                                        <a:schemeClr val="dk1"/>
                                      </a:solidFill>
                                      <a:latin typeface="Cambria Math"/>
                                      <a:ea typeface="Cambria Math"/>
                                      <a:cs typeface="Arial" pitchFamily="34" charset="0"/>
                                    </a:rPr>
                                    <m:t>𝑟</m:t>
                                  </m:r>
                                </m:e>
                                <m:sup>
                                  <m:r>
                                    <a:rPr lang="en-GB" sz="1100" b="0" i="1" u="none" kern="1200" baseline="0" smtClean="0">
                                      <a:solidFill>
                                        <a:schemeClr val="dk1"/>
                                      </a:solidFill>
                                      <a:latin typeface="Cambria Math"/>
                                      <a:ea typeface="Cambria Math"/>
                                      <a:cs typeface="Arial" pitchFamily="34" charset="0"/>
                                    </a:rPr>
                                    <m:t>2</m:t>
                                  </m:r>
                                </m:sup>
                              </m:sSup>
                            </m:oMath>
                          </a14:m>
                          <a:endParaRPr lang="en-GB" sz="1100" b="0" u="none" kern="120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Calculate the perimeter of 2D shapes including circles and composite shapes</a:t>
                          </a:r>
                        </a:p>
                        <a:p>
                          <a:pPr marL="171450" indent="-171450">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Calculate areas of circles and composite shapes</a:t>
                          </a:r>
                        </a:p>
                        <a:p>
                          <a:pPr marL="171450" indent="-171450">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(review</a:t>
                          </a:r>
                          <a:r>
                            <a:rPr lang="en-GB" sz="1100" b="0" u="none" kern="1200" baseline="0" dirty="0" smtClean="0">
                              <a:solidFill>
                                <a:schemeClr val="dk1"/>
                              </a:solidFill>
                              <a:latin typeface="Arial" pitchFamily="34" charset="0"/>
                              <a:ea typeface="+mn-ea"/>
                              <a:cs typeface="Arial" pitchFamily="34" charset="0"/>
                            </a:rPr>
                            <a:t> of Year 9)</a:t>
                          </a:r>
                          <a:endParaRPr lang="en-GB" sz="1100" b="0" u="none" kern="120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Calculate surface area</a:t>
                          </a:r>
                          <a:r>
                            <a:rPr lang="en-GB" sz="1100" b="0" u="sng" kern="1200" baseline="0" dirty="0" smtClean="0">
                              <a:solidFill>
                                <a:schemeClr val="dk1"/>
                              </a:solidFill>
                              <a:latin typeface="Arial" pitchFamily="34" charset="0"/>
                              <a:ea typeface="+mn-ea"/>
                              <a:cs typeface="Arial" pitchFamily="34" charset="0"/>
                            </a:rPr>
                            <a:t> of spheres, cones and composite solids</a:t>
                          </a:r>
                          <a:endParaRPr lang="en-GB" sz="1100" b="0" u="sng" kern="1200" dirty="0" smtClean="0">
                            <a:solidFill>
                              <a:schemeClr val="dk1"/>
                            </a:solidFill>
                            <a:latin typeface="Arial" pitchFamily="34" charset="0"/>
                            <a:ea typeface="+mn-ea"/>
                            <a:cs typeface="Arial" pitchFamily="34" charset="0"/>
                          </a:endParaRPr>
                        </a:p>
                      </a:txBody>
                      <a:tcPr marT="45725" marB="45725"/>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sym typeface="Euclid Symbol"/>
                            </a:rPr>
                            <a:t> including frustums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tx1"/>
                            </a:solidFill>
                            <a:latin typeface="Arial" pitchFamily="34" charset="0"/>
                            <a:ea typeface="+mn-ea"/>
                            <a:cs typeface="Arial" pitchFamily="34" charset="0"/>
                          </a:endParaRPr>
                        </a:p>
                      </a:txBody>
                      <a:tcPr marT="45725" marB="45725"/>
                    </a:tc>
                  </a:tr>
                  <a:tr h="569543">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sym typeface="Euclid Symbol"/>
                            </a:rPr>
                            <a:t>G18</a:t>
                          </a:r>
                        </a:p>
                      </a:txBody>
                      <a:tcPr marT="45716" marB="45716"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sym typeface="Euclid Symbol"/>
                            </a:rPr>
                            <a:t>Calculate arc lengths, angles and areas of sectors</a:t>
                          </a:r>
                          <a:r>
                            <a:rPr lang="en-GB" sz="1100" b="0" u="sng" kern="1200" baseline="0" dirty="0" smtClean="0">
                              <a:solidFill>
                                <a:schemeClr val="dk1"/>
                              </a:solidFill>
                              <a:latin typeface="Arial" pitchFamily="34" charset="0"/>
                              <a:ea typeface="+mn-ea"/>
                              <a:cs typeface="Arial" pitchFamily="34" charset="0"/>
                              <a:sym typeface="Euclid Symbol"/>
                            </a:rPr>
                            <a:t> of circles</a:t>
                          </a:r>
                          <a:endParaRPr lang="en-GB" sz="1100" b="0" u="sng" kern="1200" dirty="0" smtClean="0">
                            <a:solidFill>
                              <a:schemeClr val="dk1"/>
                            </a:solidFill>
                            <a:latin typeface="Arial" pitchFamily="34" charset="0"/>
                            <a:ea typeface="+mn-ea"/>
                            <a:cs typeface="Arial" pitchFamily="34" charset="0"/>
                            <a:sym typeface="Euclid Symbol"/>
                          </a:endParaRP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sym typeface="Euclid Symbol"/>
                          </a:endParaRPr>
                        </a:p>
                      </a:txBody>
                      <a:tcPr marT="45716" marB="45716"/>
                    </a:tc>
                    <a:tc>
                      <a:txBody>
                        <a:bodyPr/>
                        <a:lstStyle/>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16" marB="45716"/>
                    </a:tc>
                  </a:tr>
                  <a:tr h="463498">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sym typeface="Euclid Symbol"/>
                            </a:rPr>
                            <a:t>N8</a:t>
                          </a:r>
                        </a:p>
                      </a:txBody>
                      <a:tcPr marT="45716" marB="45716" vert="vert" anchor="ctr">
                        <a:solidFill>
                          <a:srgbClr val="3B5AF7"/>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effectLst/>
                              <a:latin typeface="Arial" panose="020B0604020202020204" pitchFamily="34" charset="0"/>
                              <a:ea typeface="+mn-ea"/>
                              <a:cs typeface="Arial" panose="020B0604020202020204" pitchFamily="34" charset="0"/>
                            </a:rPr>
                            <a:t>Calculate exactly with multiples of </a:t>
                          </a:r>
                          <a14:m>
                            <m:oMath xmlns:m="http://schemas.openxmlformats.org/officeDocument/2006/math">
                              <m:r>
                                <a:rPr lang="en-GB" sz="1100" b="0" i="1" u="sng" kern="1200" smtClean="0">
                                  <a:solidFill>
                                    <a:schemeClr val="dk1"/>
                                  </a:solidFill>
                                  <a:effectLst/>
                                  <a:latin typeface="Cambria Math"/>
                                  <a:ea typeface="Cambria Math"/>
                                  <a:cs typeface="Arial" panose="020B0604020202020204" pitchFamily="34" charset="0"/>
                                </a:rPr>
                                <m:t>𝜋</m:t>
                              </m:r>
                            </m:oMath>
                          </a14:m>
                          <a:endParaRPr lang="en-GB" sz="1100" b="0" u="sng" kern="1200" dirty="0" smtClean="0">
                            <a:solidFill>
                              <a:schemeClr val="dk1"/>
                            </a:solidFill>
                            <a:latin typeface="Arial" pitchFamily="34" charset="0"/>
                            <a:ea typeface="+mn-ea"/>
                            <a:cs typeface="Arial" pitchFamily="34" charset="0"/>
                            <a:sym typeface="Euclid Symbol"/>
                          </a:endParaRPr>
                        </a:p>
                      </a:txBody>
                      <a:tcPr marT="45716" marB="45716"/>
                    </a:tc>
                    <a:tc>
                      <a:txBody>
                        <a:bodyPr/>
                        <a:lstStyle/>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16" marB="45716"/>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1853247463"/>
                  </p:ext>
                </p:extLst>
              </p:nvPr>
            </p:nvGraphicFramePr>
            <p:xfrm>
              <a:off x="336295" y="1404367"/>
              <a:ext cx="9658859" cy="4949827"/>
            </p:xfrm>
            <a:graphic>
              <a:graphicData uri="http://schemas.openxmlformats.org/drawingml/2006/table">
                <a:tbl>
                  <a:tblPr firstRow="1" bandRow="1">
                    <a:tableStyleId>{073A0DAA-6AF3-43AB-8588-CEC1D06C72B9}</a:tableStyleId>
                  </a:tblPr>
                  <a:tblGrid>
                    <a:gridCol w="432000"/>
                    <a:gridCol w="6202523"/>
                    <a:gridCol w="3024336"/>
                  </a:tblGrid>
                  <a:tr h="800733">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r>
                  <a:tr h="1019165">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G9</a:t>
                          </a:r>
                        </a:p>
                      </a:txBody>
                      <a:tcPr marT="45725" marB="45725"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Identify and apply circle definitions and properties,  including centre, radius, chord, diameter, circumference, </a:t>
                          </a:r>
                          <a:r>
                            <a:rPr lang="en-GB" sz="1100" b="0" u="sng" kern="1200" dirty="0" smtClean="0">
                              <a:solidFill>
                                <a:schemeClr val="dk1"/>
                              </a:solidFill>
                              <a:latin typeface="Arial" pitchFamily="34" charset="0"/>
                              <a:ea typeface="+mn-ea"/>
                              <a:cs typeface="Arial" pitchFamily="34" charset="0"/>
                            </a:rPr>
                            <a:t>tangent, arc,</a:t>
                          </a:r>
                          <a:r>
                            <a:rPr lang="en-GB" sz="1100" b="0" u="sng" kern="1200" baseline="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sector and segment</a:t>
                          </a:r>
                          <a:r>
                            <a:rPr lang="en-GB" sz="1100" b="0" u="none" kern="1200" dirty="0" smtClean="0">
                              <a:solidFill>
                                <a:schemeClr val="dk1"/>
                              </a:solidFill>
                              <a:latin typeface="Arial" pitchFamily="34" charset="0"/>
                              <a:ea typeface="+mn-ea"/>
                              <a:cs typeface="Arial" pitchFamily="34" charset="0"/>
                            </a:rPr>
                            <a:t> (review of Year 9)</a:t>
                          </a:r>
                          <a:endParaRPr lang="en-GB" sz="1100" b="0" u="sng" kern="1200" dirty="0" smtClean="0">
                            <a:solidFill>
                              <a:schemeClr val="dk1"/>
                            </a:solidFill>
                            <a:latin typeface="Arial" pitchFamily="34" charset="0"/>
                            <a:ea typeface="+mn-ea"/>
                            <a:cs typeface="Arial" pitchFamily="34" charset="0"/>
                          </a:endParaRPr>
                        </a:p>
                      </a:txBody>
                      <a:tcPr marT="45725" marB="45725"/>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5" marB="45725"/>
                    </a:tc>
                  </a:tr>
                  <a:tr h="2072079">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G17</a:t>
                          </a:r>
                        </a:p>
                      </a:txBody>
                      <a:tcPr marT="45725" marB="45725" vert="vert" anchor="ctr">
                        <a:solidFill>
                          <a:srgbClr val="00B050"/>
                        </a:solidFill>
                      </a:tcPr>
                    </a:tc>
                    <a:tc>
                      <a:txBody>
                        <a:bodyPr/>
                        <a:lstStyle/>
                        <a:p>
                          <a:endParaRPr lang="en-US"/>
                        </a:p>
                      </a:txBody>
                      <a:tcPr marT="45725" marB="45725">
                        <a:blipFill rotWithShape="1">
                          <a:blip r:embed="rId2"/>
                          <a:stretch>
                            <a:fillRect l="-8743" t="-88201" r="-48723" b="-51622"/>
                          </a:stretch>
                        </a:blipFill>
                      </a:tcPr>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sym typeface="Euclid Symbol"/>
                            </a:rPr>
                            <a:t> including frustums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None/>
                          </a:pPr>
                          <a:endParaRPr lang="en-GB" sz="1100" b="0" kern="1200" dirty="0" smtClean="0">
                            <a:solidFill>
                              <a:schemeClr val="tx1"/>
                            </a:solidFill>
                            <a:latin typeface="Arial" pitchFamily="34" charset="0"/>
                            <a:ea typeface="+mn-ea"/>
                            <a:cs typeface="Arial" pitchFamily="34" charset="0"/>
                          </a:endParaRPr>
                        </a:p>
                      </a:txBody>
                      <a:tcPr marT="45725" marB="45725"/>
                    </a:tc>
                  </a:tr>
                  <a:tr h="594352">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sym typeface="Euclid Symbol"/>
                            </a:rPr>
                            <a:t>G18</a:t>
                          </a:r>
                        </a:p>
                      </a:txBody>
                      <a:tcPr marT="45716" marB="45716"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sym typeface="Euclid Symbol"/>
                            </a:rPr>
                            <a:t>Calculate arc lengths, angles and areas of sectors</a:t>
                          </a:r>
                          <a:r>
                            <a:rPr lang="en-GB" sz="1100" b="0" u="sng" kern="1200" baseline="0" dirty="0" smtClean="0">
                              <a:solidFill>
                                <a:schemeClr val="dk1"/>
                              </a:solidFill>
                              <a:latin typeface="Arial" pitchFamily="34" charset="0"/>
                              <a:ea typeface="+mn-ea"/>
                              <a:cs typeface="Arial" pitchFamily="34" charset="0"/>
                              <a:sym typeface="Euclid Symbol"/>
                            </a:rPr>
                            <a:t> of circles</a:t>
                          </a:r>
                          <a:endParaRPr lang="en-GB" sz="1100" b="0" u="sng" kern="1200" dirty="0" smtClean="0">
                            <a:solidFill>
                              <a:schemeClr val="dk1"/>
                            </a:solidFill>
                            <a:latin typeface="Arial" pitchFamily="34" charset="0"/>
                            <a:ea typeface="+mn-ea"/>
                            <a:cs typeface="Arial" pitchFamily="34" charset="0"/>
                            <a:sym typeface="Euclid Symbol"/>
                          </a:endParaRP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sym typeface="Euclid Symbol"/>
                          </a:endParaRPr>
                        </a:p>
                      </a:txBody>
                      <a:tcPr marT="45716" marB="45716"/>
                    </a:tc>
                    <a:tc>
                      <a:txBody>
                        <a:bodyPr/>
                        <a:lstStyle/>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16" marB="45716"/>
                    </a:tc>
                  </a:tr>
                  <a:tr h="463498">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sym typeface="Euclid Symbol"/>
                            </a:rPr>
                            <a:t>N8</a:t>
                          </a:r>
                        </a:p>
                      </a:txBody>
                      <a:tcPr marT="45716" marB="45716" vert="vert" anchor="ctr">
                        <a:solidFill>
                          <a:srgbClr val="3B5AF7"/>
                        </a:solidFill>
                      </a:tcPr>
                    </a:tc>
                    <a:tc>
                      <a:txBody>
                        <a:bodyPr/>
                        <a:lstStyle/>
                        <a:p>
                          <a:endParaRPr lang="en-US"/>
                        </a:p>
                      </a:txBody>
                      <a:tcPr marT="45716" marB="45716">
                        <a:blipFill rotWithShape="1">
                          <a:blip r:embed="rId2"/>
                          <a:stretch>
                            <a:fillRect l="-8743" t="-968421" r="-48723" b="-1316"/>
                          </a:stretch>
                        </a:blipFill>
                      </a:tcPr>
                    </a:tc>
                    <a:tc>
                      <a:txBody>
                        <a:bodyPr/>
                        <a:lstStyle/>
                        <a:p>
                          <a:pPr>
                            <a:lnSpc>
                              <a:spcPct val="150000"/>
                            </a:lnSpc>
                            <a:buFont typeface="Wingdings" pitchFamily="2" charset="2"/>
                            <a:buNone/>
                          </a:pPr>
                          <a:endParaRPr lang="en-GB" sz="1100" b="0" kern="1200" dirty="0" smtClean="0">
                            <a:solidFill>
                              <a:schemeClr val="dk1"/>
                            </a:solidFill>
                            <a:latin typeface="Arial" pitchFamily="34" charset="0"/>
                            <a:ea typeface="+mn-ea"/>
                            <a:cs typeface="Arial" pitchFamily="34" charset="0"/>
                          </a:endParaRPr>
                        </a:p>
                      </a:txBody>
                      <a:tcPr marT="45716" marB="45716"/>
                    </a:tc>
                  </a:tr>
                </a:tbl>
              </a:graphicData>
            </a:graphic>
          </p:graphicFrame>
        </mc:Fallback>
      </mc:AlternateContent>
      <p:sp>
        <p:nvSpPr>
          <p:cNvPr id="26640" name="TextBox 3"/>
          <p:cNvSpPr txBox="1">
            <a:spLocks noChangeArrowheads="1"/>
          </p:cNvSpPr>
          <p:nvPr/>
        </p:nvSpPr>
        <p:spPr bwMode="auto">
          <a:xfrm>
            <a:off x="306388" y="436563"/>
            <a:ext cx="6480175" cy="369887"/>
          </a:xfrm>
          <a:prstGeom prst="rect">
            <a:avLst/>
          </a:prstGeom>
          <a:noFill/>
          <a:ln w="9525">
            <a:noFill/>
            <a:miter lim="800000"/>
            <a:headEnd/>
            <a:tailEnd/>
          </a:ln>
        </p:spPr>
        <p:txBody>
          <a:bodyPr>
            <a:spAutoFit/>
          </a:bodyPr>
          <a:lstStyle/>
          <a:p>
            <a:r>
              <a:rPr lang="en-GB" sz="1800" b="1" dirty="0" smtClean="0">
                <a:latin typeface="Verdana" pitchFamily="34" charset="0"/>
              </a:rPr>
              <a:t>Further Circumference </a:t>
            </a:r>
            <a:r>
              <a:rPr lang="en-GB" sz="1800" b="1" dirty="0">
                <a:latin typeface="Verdana" pitchFamily="34" charset="0"/>
              </a:rPr>
              <a:t>and Area  </a:t>
            </a:r>
            <a:endParaRPr lang="en-GB" sz="1800" dirty="0"/>
          </a:p>
        </p:txBody>
      </p:sp>
      <p:sp>
        <p:nvSpPr>
          <p:cNvPr id="9" name="Rectangle 8">
            <a:hlinkClick r:id="rId3" action="ppaction://hlinksldjump"/>
          </p:cNvPr>
          <p:cNvSpPr/>
          <p:nvPr/>
        </p:nvSpPr>
        <p:spPr>
          <a:xfrm>
            <a:off x="6219825" y="177800"/>
            <a:ext cx="2000250"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extBox 9">
            <a:hlinkClick r:id="rId4" action="ppaction://hlinksldjump"/>
          </p:cNvPr>
          <p:cNvSpPr txBox="1"/>
          <p:nvPr/>
        </p:nvSpPr>
        <p:spPr>
          <a:xfrm>
            <a:off x="482154"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66039031"/>
              </p:ext>
            </p:extLst>
          </p:nvPr>
        </p:nvGraphicFramePr>
        <p:xfrm>
          <a:off x="609037" y="1620391"/>
          <a:ext cx="9202159" cy="5184576"/>
        </p:xfrm>
        <a:graphic>
          <a:graphicData uri="http://schemas.openxmlformats.org/drawingml/2006/table">
            <a:tbl>
              <a:tblPr firstRow="1" bandRow="1">
                <a:tableStyleId>{073A0DAA-6AF3-43AB-8588-CEC1D06C72B9}</a:tableStyleId>
              </a:tblPr>
              <a:tblGrid>
                <a:gridCol w="432000"/>
                <a:gridCol w="3217333"/>
                <a:gridCol w="5552826"/>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400961">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448272">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8</a:t>
            </a:r>
            <a:endParaRPr lang="en-GB" sz="1800" b="1" dirty="0">
              <a:latin typeface="Verdana" pitchFamily="34" charset="0"/>
            </a:endParaRPr>
          </a:p>
        </p:txBody>
      </p:sp>
      <p:sp>
        <p:nvSpPr>
          <p:cNvPr id="7" name="TextBox 6">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629896479"/>
              </p:ext>
            </p:extLst>
          </p:nvPr>
        </p:nvGraphicFramePr>
        <p:xfrm>
          <a:off x="531193" y="1332359"/>
          <a:ext cx="9135987" cy="4392488"/>
        </p:xfrm>
        <a:graphic>
          <a:graphicData uri="http://schemas.openxmlformats.org/drawingml/2006/table">
            <a:tbl>
              <a:tblPr firstRow="1" bandRow="1">
                <a:tableStyleId>{073A0DAA-6AF3-43AB-8588-CEC1D06C72B9}</a:tableStyleId>
              </a:tblPr>
              <a:tblGrid>
                <a:gridCol w="432000"/>
                <a:gridCol w="4671539"/>
                <a:gridCol w="4032448"/>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1656112">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A19</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Solve two simultaneous</a:t>
                      </a:r>
                      <a:r>
                        <a:rPr lang="en-GB" sz="1100" b="0" u="sng" kern="1200" baseline="0" dirty="0" smtClean="0">
                          <a:solidFill>
                            <a:schemeClr val="dk1"/>
                          </a:solidFill>
                          <a:latin typeface="Arial" pitchFamily="34" charset="0"/>
                          <a:ea typeface="+mn-ea"/>
                          <a:cs typeface="Arial" pitchFamily="34" charset="0"/>
                        </a:rPr>
                        <a:t> equations in two variables (linear / linear) algebraically</a:t>
                      </a: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Find approximate solutions using a graph</a:t>
                      </a:r>
                      <a:endParaRPr lang="en-GB" sz="1100" b="0" u="sng" kern="1200" dirty="0" smtClean="0">
                        <a:solidFill>
                          <a:schemeClr val="dk1"/>
                        </a:solidFill>
                        <a:latin typeface="Arial" pitchFamily="34" charset="0"/>
                        <a:ea typeface="+mn-ea"/>
                        <a:cs typeface="Arial" pitchFamily="34" charset="0"/>
                      </a:endParaRPr>
                    </a:p>
                  </a:txBody>
                  <a:tcPr marT="45728" marB="45728"/>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baseline="0" dirty="0" smtClean="0">
                          <a:solidFill>
                            <a:schemeClr val="dk1"/>
                          </a:solidFill>
                          <a:latin typeface="Arial" pitchFamily="34" charset="0"/>
                          <a:ea typeface="+mn-ea"/>
                          <a:cs typeface="Arial" pitchFamily="34" charset="0"/>
                        </a:rPr>
                        <a:t>including the approximate solution of a quadratic equation by drawing a straight line to intersect with another quadratic equation</a:t>
                      </a:r>
                      <a:endParaRPr lang="en-GB" sz="1100" b="0" u="sng" kern="1200" dirty="0" smtClean="0">
                        <a:solidFill>
                          <a:schemeClr val="dk1"/>
                        </a:solidFill>
                        <a:latin typeface="Arial" pitchFamily="34" charset="0"/>
                        <a:ea typeface="+mn-ea"/>
                        <a:cs typeface="Arial" pitchFamily="34" charset="0"/>
                      </a:endParaRPr>
                    </a:p>
                  </a:txBody>
                  <a:tcPr marT="45728" marB="45728"/>
                </a:tc>
              </a:tr>
              <a:tr h="194421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A21</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Translate simple situations or procedures into algebraic expressions or formulae; derive</a:t>
                      </a:r>
                      <a:r>
                        <a:rPr lang="en-GB" sz="1100" b="0" u="sng" kern="1200" baseline="0" dirty="0" smtClean="0">
                          <a:solidFill>
                            <a:schemeClr val="dk1"/>
                          </a:solidFill>
                          <a:latin typeface="Arial" pitchFamily="34" charset="0"/>
                          <a:ea typeface="+mn-ea"/>
                          <a:cs typeface="Arial" pitchFamily="34" charset="0"/>
                        </a:rPr>
                        <a:t> two simultaneous equations</a:t>
                      </a: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Solve the equations and interpret the solution </a:t>
                      </a:r>
                      <a:endParaRPr lang="en-GB" sz="1100" b="0" u="sng" kern="1200" dirty="0" smtClean="0">
                        <a:solidFill>
                          <a:schemeClr val="dk1"/>
                        </a:solidFill>
                        <a:latin typeface="Arial" pitchFamily="34" charset="0"/>
                        <a:ea typeface="+mn-ea"/>
                        <a:cs typeface="Arial" pitchFamily="34" charset="0"/>
                      </a:endParaRP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p:sp>
        <p:nvSpPr>
          <p:cNvPr id="4916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Simultaneous Equations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917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
        <p:nvSpPr>
          <p:cNvPr id="8" name="TextBox 7">
            <a:hlinkClick r:id="rId4"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10438829"/>
              </p:ext>
            </p:extLst>
          </p:nvPr>
        </p:nvGraphicFramePr>
        <p:xfrm>
          <a:off x="514350" y="1404367"/>
          <a:ext cx="9296846" cy="4328514"/>
        </p:xfrm>
        <a:graphic>
          <a:graphicData uri="http://schemas.openxmlformats.org/drawingml/2006/table">
            <a:tbl>
              <a:tblPr firstRow="1" bandRow="1">
                <a:tableStyleId>{073A0DAA-6AF3-43AB-8588-CEC1D06C72B9}</a:tableStyleId>
              </a:tblPr>
              <a:tblGrid>
                <a:gridCol w="432000"/>
                <a:gridCol w="5264446"/>
                <a:gridCol w="3600400"/>
              </a:tblGrid>
              <a:tr h="648072">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r>
              <a:tr h="1840221">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G3</a:t>
                      </a:r>
                    </a:p>
                  </a:txBody>
                  <a:tcPr marT="45738" marB="45738" vert="vert" anchor="ctr">
                    <a:solidFill>
                      <a:srgbClr val="00B050"/>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Derive</a:t>
                      </a:r>
                      <a:r>
                        <a:rPr lang="en-GB" sz="1100" b="0" baseline="0" dirty="0" smtClean="0">
                          <a:latin typeface="Arial" pitchFamily="34" charset="0"/>
                          <a:cs typeface="Arial" pitchFamily="34" charset="0"/>
                        </a:rPr>
                        <a:t> and use the sum of angles in a triangle (e.g. to deduce and use the angle sum in any polygon, and to derive properties of regular polygons)</a:t>
                      </a:r>
                      <a:endParaRPr lang="en-GB" sz="1100" b="0" kern="1200" dirty="0" smtClean="0">
                        <a:solidFill>
                          <a:schemeClr val="dk1"/>
                        </a:solidFill>
                        <a:latin typeface="Arial" pitchFamily="34" charset="0"/>
                        <a:ea typeface="+mn-ea"/>
                        <a:cs typeface="Arial" pitchFamily="34" charset="0"/>
                      </a:endParaRPr>
                    </a:p>
                  </a:txBody>
                  <a:tcPr marT="45738" marB="45738"/>
                </a:tc>
                <a:tc>
                  <a:txBody>
                    <a:bodyPr/>
                    <a:lstStyle/>
                    <a:p>
                      <a:pPr fontAlgn="base">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38" marB="45738"/>
                </a:tc>
              </a:tr>
              <a:tr h="1840221">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G4</a:t>
                      </a:r>
                    </a:p>
                  </a:txBody>
                  <a:tcPr marT="45738" marB="45738"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Derive</a:t>
                      </a:r>
                      <a:r>
                        <a:rPr lang="en-GB" sz="1100" b="0" kern="1200" baseline="0" dirty="0" smtClean="0">
                          <a:solidFill>
                            <a:schemeClr val="dk1"/>
                          </a:solidFill>
                          <a:latin typeface="Arial" pitchFamily="34" charset="0"/>
                          <a:ea typeface="+mn-ea"/>
                          <a:cs typeface="Arial" pitchFamily="34" charset="0"/>
                        </a:rPr>
                        <a:t> and apply the properties and definitions of:</a:t>
                      </a:r>
                    </a:p>
                    <a:p>
                      <a:pPr marL="171450" indent="-171450">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special types of quadrilaterals, including square, rectangle, parallelogram, trapezium, kite and rhombus</a:t>
                      </a:r>
                    </a:p>
                    <a:p>
                      <a:pPr marL="171450" indent="-171450">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and triangles and other plane figures using appropriate language</a:t>
                      </a: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38" marB="45738"/>
                </a:tc>
                <a:tc>
                  <a:txBody>
                    <a:bodyPr/>
                    <a:lstStyle/>
                    <a:p>
                      <a:pPr marL="180975" marR="0" indent="-180975" algn="l" defTabSz="914400" rtl="0" eaLnBrk="1" fontAlgn="base"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including knowing names and properties of isosceles, equilateral, scalene, right-angled, acute-angled, obtuse-angled triangles</a:t>
                      </a:r>
                    </a:p>
                    <a:p>
                      <a:pPr marL="180975" marR="0" indent="-180975" algn="l" defTabSz="914400" rtl="0" eaLnBrk="1" fontAlgn="base"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including knowing names and using the polygons: pentagon, hexagon, octagon and decagon</a:t>
                      </a:r>
                      <a:endParaRPr lang="en-GB" sz="1100" b="0" kern="1200" dirty="0" smtClean="0">
                        <a:solidFill>
                          <a:schemeClr val="dk1"/>
                        </a:solidFill>
                        <a:latin typeface="Arial" pitchFamily="34" charset="0"/>
                        <a:ea typeface="+mn-ea"/>
                        <a:cs typeface="Arial" pitchFamily="34" charset="0"/>
                      </a:endParaRPr>
                    </a:p>
                    <a:p>
                      <a:pPr fontAlgn="base">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38" marB="45738"/>
                </a:tc>
              </a:tr>
            </a:tbl>
          </a:graphicData>
        </a:graphic>
      </p:graphicFrame>
      <p:sp>
        <p:nvSpPr>
          <p:cNvPr id="31763" name="TextBox 3"/>
          <p:cNvSpPr txBox="1">
            <a:spLocks noChangeArrowheads="1"/>
          </p:cNvSpPr>
          <p:nvPr/>
        </p:nvSpPr>
        <p:spPr bwMode="auto">
          <a:xfrm>
            <a:off x="306388" y="252413"/>
            <a:ext cx="6769100" cy="646112"/>
          </a:xfrm>
          <a:prstGeom prst="rect">
            <a:avLst/>
          </a:prstGeom>
          <a:noFill/>
          <a:ln w="9525">
            <a:noFill/>
            <a:miter lim="800000"/>
            <a:headEnd/>
            <a:tailEnd/>
          </a:ln>
        </p:spPr>
        <p:txBody>
          <a:bodyPr>
            <a:spAutoFit/>
          </a:bodyPr>
          <a:lstStyle/>
          <a:p>
            <a:r>
              <a:rPr lang="en-GB" sz="1800" b="1" dirty="0">
                <a:latin typeface="Verdana" pitchFamily="34" charset="0"/>
              </a:rPr>
              <a:t>Properties of </a:t>
            </a:r>
            <a:r>
              <a:rPr lang="en-GB" sz="1800" b="1" dirty="0" smtClean="0">
                <a:latin typeface="Verdana" pitchFamily="34" charset="0"/>
              </a:rPr>
              <a:t>Polygons         </a:t>
            </a:r>
            <a:r>
              <a:rPr lang="en-GB" sz="1800" b="1" dirty="0" smtClean="0">
                <a:latin typeface="Verdana" pitchFamily="34" charset="0"/>
                <a:hlinkClick r:id="rId2"/>
              </a:rPr>
              <a:t> </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13" name="Rectangle 12">
            <a:hlinkClick r:id="" action="ppaction://hlinkshowjump?jump=nextslide"/>
          </p:cNvPr>
          <p:cNvSpPr/>
          <p:nvPr/>
        </p:nvSpPr>
        <p:spPr>
          <a:xfrm>
            <a:off x="6956425" y="163513"/>
            <a:ext cx="1784350" cy="966787"/>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4" name="Rectangle 13">
            <a:hlinkClick r:id="rId3" action="ppaction://hlinksldjump"/>
          </p:cNvPr>
          <p:cNvSpPr/>
          <p:nvPr/>
        </p:nvSpPr>
        <p:spPr>
          <a:xfrm>
            <a:off x="6956425" y="36513"/>
            <a:ext cx="1784350" cy="965200"/>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TextBox 10">
            <a:hlinkClick r:id="rId4"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
        <p:nvSpPr>
          <p:cNvPr id="12" name="TextBox 11">
            <a:hlinkClick r:id="rId5"/>
          </p:cNvPr>
          <p:cNvSpPr txBox="1"/>
          <p:nvPr/>
        </p:nvSpPr>
        <p:spPr>
          <a:xfrm>
            <a:off x="7074893" y="7005638"/>
            <a:ext cx="1512168" cy="415498"/>
          </a:xfrm>
          <a:prstGeom prst="rect">
            <a:avLst/>
          </a:prstGeom>
          <a:solidFill>
            <a:schemeClr val="tx2"/>
          </a:solidFill>
          <a:effectLst>
            <a:glow rad="101600">
              <a:schemeClr val="accent1">
                <a:satMod val="175000"/>
                <a:alpha val="40000"/>
              </a:schemeClr>
            </a:glow>
          </a:effectLst>
          <a:scene3d>
            <a:camera prst="orthographicFront"/>
            <a:lightRig rig="threePt" dir="t"/>
          </a:scene3d>
          <a:sp3d>
            <a:bevelT/>
          </a:sp3d>
        </p:spPr>
        <p:txBody>
          <a:bodyPr wrap="square" rtlCol="0">
            <a:spAutoFit/>
          </a:bodyPr>
          <a:lstStyle/>
          <a:p>
            <a:r>
              <a:rPr lang="en-GB" dirty="0" smtClean="0">
                <a:solidFill>
                  <a:schemeClr val="bg1"/>
                </a:solidFill>
              </a:rPr>
              <a:t>Resources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50038042"/>
                  </p:ext>
                </p:extLst>
              </p:nvPr>
            </p:nvGraphicFramePr>
            <p:xfrm>
              <a:off x="378148" y="1044327"/>
              <a:ext cx="9579374" cy="6006568"/>
            </p:xfrm>
            <a:graphic>
              <a:graphicData uri="http://schemas.openxmlformats.org/drawingml/2006/table">
                <a:tbl>
                  <a:tblPr firstRow="1" bandRow="1">
                    <a:tableStyleId>{073A0DAA-6AF3-43AB-8588-CEC1D06C72B9}</a:tableStyleId>
                  </a:tblPr>
                  <a:tblGrid>
                    <a:gridCol w="432000"/>
                    <a:gridCol w="6084403"/>
                    <a:gridCol w="3062971"/>
                  </a:tblGrid>
                  <a:tr h="48198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r>
                  <a:tr h="1757210">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GB" sz="1800" b="0" baseline="0" dirty="0" smtClean="0">
                              <a:latin typeface="Arial" pitchFamily="34" charset="0"/>
                              <a:cs typeface="Arial" pitchFamily="34" charset="0"/>
                            </a:rPr>
                            <a:t>N1</a:t>
                          </a:r>
                        </a:p>
                      </a:txBody>
                      <a:tcPr marT="45715" marB="45715" vert="vert">
                        <a:solidFill>
                          <a:schemeClr val="tx2"/>
                        </a:solidFill>
                      </a:tcPr>
                    </a:tc>
                    <a:tc>
                      <a:txBody>
                        <a:bodyPr/>
                        <a:lstStyle/>
                        <a:p>
                          <a:pPr>
                            <a:lnSpc>
                              <a:spcPct val="150000"/>
                            </a:lnSpc>
                            <a:buFont typeface="Wingdings" pitchFamily="2" charset="2"/>
                            <a:buChar char="Ø"/>
                          </a:pPr>
                          <a:r>
                            <a:rPr lang="en-GB" sz="1100" b="0" dirty="0" smtClean="0">
                              <a:latin typeface="Arial" pitchFamily="34" charset="0"/>
                              <a:cs typeface="Arial" pitchFamily="34" charset="0"/>
                            </a:rPr>
                            <a:t> Order</a:t>
                          </a:r>
                          <a:r>
                            <a:rPr lang="en-GB" sz="1100" b="0" baseline="0" dirty="0" smtClean="0">
                              <a:latin typeface="Arial" pitchFamily="34" charset="0"/>
                              <a:cs typeface="Arial" pitchFamily="34" charset="0"/>
                            </a:rPr>
                            <a:t> positive and negative integers</a:t>
                          </a:r>
                        </a:p>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 Use the symbols </a:t>
                          </a:r>
                          <a14:m>
                            <m:oMath xmlns:m="http://schemas.openxmlformats.org/officeDocument/2006/math">
                              <m:r>
                                <a:rPr lang="en-GB" sz="1100" b="0" i="1" baseline="0" smtClean="0">
                                  <a:latin typeface="Cambria Math"/>
                                  <a:ea typeface="Cambria Math"/>
                                  <a:cs typeface="Arial" pitchFamily="34" charset="0"/>
                                </a:rPr>
                                <m:t>=, ≠, &lt;, &gt;, ≤, ≥</m:t>
                              </m:r>
                            </m:oMath>
                          </a14:m>
                          <a:endParaRPr lang="en-GB" sz="1100" b="0" baseline="0" dirty="0" smtClean="0">
                            <a:latin typeface="Arial" pitchFamily="34" charset="0"/>
                            <a:cs typeface="Arial" pitchFamily="34" charset="0"/>
                          </a:endParaRPr>
                        </a:p>
                      </a:txBody>
                      <a:tcPr marT="45715" marB="45715"/>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including use on a number line. Students should know the conventions of an open circle on a number line for a strict inequality and a closed circle for an included boundary</a:t>
                          </a:r>
                        </a:p>
                      </a:txBody>
                      <a:tcPr marT="45715" marB="45715"/>
                    </a:tc>
                  </a:tr>
                  <a:tr h="1498278">
                    <a:tc>
                      <a:txBody>
                        <a:bodyPr/>
                        <a:lstStyle/>
                        <a:p>
                          <a:pPr algn="ctr">
                            <a:lnSpc>
                              <a:spcPct val="100000"/>
                            </a:lnSpc>
                            <a:buFont typeface="Wingdings" pitchFamily="2" charset="2"/>
                            <a:buNone/>
                          </a:pPr>
                          <a:r>
                            <a:rPr lang="en-GB" sz="1800" b="0" dirty="0" smtClean="0">
                              <a:latin typeface="Arial" pitchFamily="34" charset="0"/>
                              <a:cs typeface="Arial" pitchFamily="34" charset="0"/>
                            </a:rPr>
                            <a:t>N2</a:t>
                          </a:r>
                        </a:p>
                      </a:txBody>
                      <a:tcPr marT="45715" marB="45715" vert="vert">
                        <a:solidFill>
                          <a:schemeClr val="tx2"/>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Apply the four operations,</a:t>
                          </a:r>
                          <a:r>
                            <a:rPr lang="en-GB" sz="1100" b="0" baseline="0" dirty="0" smtClean="0">
                              <a:latin typeface="Arial" pitchFamily="34" charset="0"/>
                              <a:cs typeface="Arial" pitchFamily="34" charset="0"/>
                            </a:rPr>
                            <a:t> including formal written methods, to integers – both positive and negative</a:t>
                          </a:r>
                        </a:p>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Understand and use place value (e.g. when working with very large or very small numbers, and when calculating with decimals)</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5" marB="45715"/>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including questions set in context (knowledge of terms used in household finance, for example profit, loss, cost price, selling price, debit, credit and balance, income tax, VAT, interest rate)</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5" marB="45715"/>
                    </a:tc>
                  </a:tr>
                  <a:tr h="1056521">
                    <a:tc>
                      <a:txBody>
                        <a:bodyPr/>
                        <a:lstStyle/>
                        <a:p>
                          <a:pPr marL="0" indent="0" algn="ctr">
                            <a:lnSpc>
                              <a:spcPct val="100000"/>
                            </a:lnSpc>
                            <a:buFont typeface="Wingdings" pitchFamily="2" charset="2"/>
                            <a:buNone/>
                          </a:pPr>
                          <a:r>
                            <a:rPr lang="en-GB" sz="1800" b="0" dirty="0" smtClean="0">
                              <a:latin typeface="Arial" pitchFamily="34" charset="0"/>
                              <a:cs typeface="Arial" pitchFamily="34" charset="0"/>
                            </a:rPr>
                            <a:t>N3</a:t>
                          </a:r>
                        </a:p>
                      </a:txBody>
                      <a:tcPr marT="45715" marB="45715" vert="vert">
                        <a:solidFill>
                          <a:schemeClr val="tx2"/>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Recognise and use relationships between operations including inverse operations (e.g. cancellation to simplify calculations and expressions)</a:t>
                          </a:r>
                          <a:endParaRPr lang="en-GB" sz="1100" b="0" dirty="0" smtClean="0">
                            <a:latin typeface="Arial" pitchFamily="34" charset="0"/>
                            <a:cs typeface="Arial" pitchFamily="34" charset="0"/>
                          </a:endParaRPr>
                        </a:p>
                      </a:txBody>
                      <a:tcPr marT="45715" marB="45715"/>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15" marB="45715"/>
                    </a:tc>
                  </a:tr>
                  <a:tr h="1110660">
                    <a:tc>
                      <a:txBody>
                        <a:bodyPr/>
                        <a:lstStyle/>
                        <a:p>
                          <a:pPr marL="0" indent="0" algn="ctr">
                            <a:lnSpc>
                              <a:spcPct val="100000"/>
                            </a:lnSpc>
                            <a:buFont typeface="Wingdings" pitchFamily="2" charset="2"/>
                            <a:buNone/>
                          </a:pPr>
                          <a:r>
                            <a:rPr lang="en-GB" sz="1800" b="0" dirty="0" smtClean="0">
                              <a:latin typeface="Arial" pitchFamily="34" charset="0"/>
                              <a:cs typeface="Arial" pitchFamily="34" charset="0"/>
                            </a:rPr>
                            <a:t>N14</a:t>
                          </a:r>
                        </a:p>
                      </a:txBody>
                      <a:tcPr marT="45715" marB="45715" vert="vert">
                        <a:solidFill>
                          <a:schemeClr val="tx2"/>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 Estimate answers</a:t>
                          </a:r>
                        </a:p>
                        <a:p>
                          <a:pPr marL="180975" indent="-180975">
                            <a:lnSpc>
                              <a:spcPct val="150000"/>
                            </a:lnSpc>
                            <a:buFont typeface="Wingdings" pitchFamily="2" charset="2"/>
                            <a:buChar char="Ø"/>
                          </a:pPr>
                          <a:r>
                            <a:rPr lang="en-GB" sz="1100" b="0" dirty="0" smtClean="0">
                              <a:latin typeface="Arial" pitchFamily="34" charset="0"/>
                              <a:cs typeface="Arial" pitchFamily="34" charset="0"/>
                            </a:rPr>
                            <a:t> Check calculations using approximation and estimation, including answers obtained using technology</a:t>
                          </a:r>
                        </a:p>
                      </a:txBody>
                      <a:tcPr marT="45715" marB="45715"/>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 including evaluation</a:t>
                          </a:r>
                          <a:r>
                            <a:rPr lang="en-GB" sz="1100" b="0" baseline="0" dirty="0" smtClean="0">
                              <a:latin typeface="Arial" pitchFamily="34" charset="0"/>
                              <a:cs typeface="Arial" pitchFamily="34" charset="0"/>
                            </a:rPr>
                            <a:t> of results obtained</a:t>
                          </a:r>
                          <a:endParaRPr lang="en-GB" sz="1100" b="0" dirty="0" smtClean="0">
                            <a:latin typeface="Arial" pitchFamily="34" charset="0"/>
                            <a:cs typeface="Arial" pitchFamily="34" charset="0"/>
                          </a:endParaRPr>
                        </a:p>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dirty="0" smtClean="0">
                            <a:solidFill>
                              <a:srgbClr val="FF0000"/>
                            </a:solidFill>
                            <a:latin typeface="Arial" pitchFamily="34" charset="0"/>
                            <a:cs typeface="Arial" pitchFamily="34" charset="0"/>
                          </a:endParaRPr>
                        </a:p>
                      </a:txBody>
                      <a:tcPr marT="45715" marB="45715"/>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50038042"/>
                  </p:ext>
                </p:extLst>
              </p:nvPr>
            </p:nvGraphicFramePr>
            <p:xfrm>
              <a:off x="378148" y="1044327"/>
              <a:ext cx="9579374" cy="6006568"/>
            </p:xfrm>
            <a:graphic>
              <a:graphicData uri="http://schemas.openxmlformats.org/drawingml/2006/table">
                <a:tbl>
                  <a:tblPr firstRow="1" bandRow="1">
                    <a:tableStyleId>{073A0DAA-6AF3-43AB-8588-CEC1D06C72B9}</a:tableStyleId>
                  </a:tblPr>
                  <a:tblGrid>
                    <a:gridCol w="432000"/>
                    <a:gridCol w="6084403"/>
                    <a:gridCol w="3062971"/>
                  </a:tblGrid>
                  <a:tr h="48198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r>
                  <a:tr h="1757210">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GB" sz="1800" b="0" baseline="0" dirty="0" smtClean="0">
                              <a:latin typeface="Arial" pitchFamily="34" charset="0"/>
                              <a:cs typeface="Arial" pitchFamily="34" charset="0"/>
                            </a:rPr>
                            <a:t>N1</a:t>
                          </a:r>
                          <a:endParaRPr lang="en-GB" sz="1800" b="0" baseline="0" dirty="0" smtClean="0">
                            <a:latin typeface="Arial" pitchFamily="34" charset="0"/>
                            <a:cs typeface="Arial" pitchFamily="34" charset="0"/>
                          </a:endParaRPr>
                        </a:p>
                      </a:txBody>
                      <a:tcPr marT="45715" marB="45715" vert="vert">
                        <a:solidFill>
                          <a:schemeClr val="tx2"/>
                        </a:solidFill>
                      </a:tcPr>
                    </a:tc>
                    <a:tc>
                      <a:txBody>
                        <a:bodyPr/>
                        <a:lstStyle/>
                        <a:p>
                          <a:endParaRPr lang="en-US"/>
                        </a:p>
                      </a:txBody>
                      <a:tcPr marT="45715" marB="45715">
                        <a:blipFill rotWithShape="1">
                          <a:blip r:embed="rId2"/>
                          <a:stretch>
                            <a:fillRect l="-8417" t="-27336" r="-50401" b="-213841"/>
                          </a:stretch>
                        </a:blip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including use on a number line. Students should know the conventions of an open circle on a number line for a strict inequality and a closed circle for an included boundary</a:t>
                          </a:r>
                        </a:p>
                      </a:txBody>
                      <a:tcPr marT="45715" marB="45715"/>
                    </a:tc>
                  </a:tr>
                  <a:tr h="1600190">
                    <a:tc>
                      <a:txBody>
                        <a:bodyPr/>
                        <a:lstStyle/>
                        <a:p>
                          <a:pPr algn="ctr">
                            <a:lnSpc>
                              <a:spcPct val="100000"/>
                            </a:lnSpc>
                            <a:buFont typeface="Wingdings" pitchFamily="2" charset="2"/>
                            <a:buNone/>
                          </a:pPr>
                          <a:r>
                            <a:rPr lang="en-GB" sz="1800" b="0" dirty="0" smtClean="0">
                              <a:latin typeface="Arial" pitchFamily="34" charset="0"/>
                              <a:cs typeface="Arial" pitchFamily="34" charset="0"/>
                            </a:rPr>
                            <a:t>N2</a:t>
                          </a:r>
                          <a:endParaRPr lang="en-GB" sz="1800" b="0" dirty="0" smtClean="0">
                            <a:latin typeface="Arial" pitchFamily="34" charset="0"/>
                            <a:cs typeface="Arial" pitchFamily="34" charset="0"/>
                          </a:endParaRPr>
                        </a:p>
                      </a:txBody>
                      <a:tcPr marT="45715" marB="45715" vert="vert">
                        <a:solidFill>
                          <a:schemeClr val="tx2"/>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Apply the four operations,</a:t>
                          </a:r>
                          <a:r>
                            <a:rPr lang="en-GB" sz="1100" b="0" baseline="0" dirty="0" smtClean="0">
                              <a:latin typeface="Arial" pitchFamily="34" charset="0"/>
                              <a:cs typeface="Arial" pitchFamily="34" charset="0"/>
                            </a:rPr>
                            <a:t> including formal written methods, to integers – both positive and negative</a:t>
                          </a:r>
                        </a:p>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Understand and use place value (e.g. when working with very large or very small numbers, and when calculating with decimals)</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5" marB="45715"/>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including questions set in context (knowledge of terms used in household finance, for example profit, loss, cost price, selling price, debit, credit and balance, income tax, VAT, interest rate)</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T="45715" marB="45715"/>
                    </a:tc>
                  </a:tr>
                  <a:tr h="1056521">
                    <a:tc>
                      <a:txBody>
                        <a:bodyPr/>
                        <a:lstStyle/>
                        <a:p>
                          <a:pPr marL="0" indent="0" algn="ctr">
                            <a:lnSpc>
                              <a:spcPct val="100000"/>
                            </a:lnSpc>
                            <a:buFont typeface="Wingdings" pitchFamily="2" charset="2"/>
                            <a:buNone/>
                          </a:pPr>
                          <a:r>
                            <a:rPr lang="en-GB" sz="1800" b="0" dirty="0" smtClean="0">
                              <a:latin typeface="Arial" pitchFamily="34" charset="0"/>
                              <a:cs typeface="Arial" pitchFamily="34" charset="0"/>
                            </a:rPr>
                            <a:t>N3</a:t>
                          </a:r>
                          <a:endParaRPr lang="en-GB" sz="1800" b="0" dirty="0" smtClean="0">
                            <a:latin typeface="Arial" pitchFamily="34" charset="0"/>
                            <a:cs typeface="Arial" pitchFamily="34" charset="0"/>
                          </a:endParaRPr>
                        </a:p>
                      </a:txBody>
                      <a:tcPr marT="45715" marB="45715" vert="vert">
                        <a:solidFill>
                          <a:schemeClr val="tx2"/>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Recognise and use relationships between operations including inverse operations (e.g. cancellation to simplify calculations and expressions)</a:t>
                          </a:r>
                          <a:endParaRPr lang="en-GB" sz="1100" b="0" dirty="0" smtClean="0">
                            <a:latin typeface="Arial" pitchFamily="34" charset="0"/>
                            <a:cs typeface="Arial" pitchFamily="34" charset="0"/>
                          </a:endParaRPr>
                        </a:p>
                      </a:txBody>
                      <a:tcPr marT="45715" marB="45715"/>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15" marB="45715"/>
                    </a:tc>
                  </a:tr>
                  <a:tr h="1110660">
                    <a:tc>
                      <a:txBody>
                        <a:bodyPr/>
                        <a:lstStyle/>
                        <a:p>
                          <a:pPr marL="0" indent="0" algn="ctr">
                            <a:lnSpc>
                              <a:spcPct val="100000"/>
                            </a:lnSpc>
                            <a:buFont typeface="Wingdings" pitchFamily="2" charset="2"/>
                            <a:buNone/>
                          </a:pPr>
                          <a:r>
                            <a:rPr lang="en-GB" sz="1800" b="0" dirty="0" smtClean="0">
                              <a:latin typeface="Arial" pitchFamily="34" charset="0"/>
                              <a:cs typeface="Arial" pitchFamily="34" charset="0"/>
                            </a:rPr>
                            <a:t>N14</a:t>
                          </a:r>
                          <a:endParaRPr lang="en-GB" sz="1800" b="0" dirty="0" smtClean="0">
                            <a:latin typeface="Arial" pitchFamily="34" charset="0"/>
                            <a:cs typeface="Arial" pitchFamily="34" charset="0"/>
                          </a:endParaRPr>
                        </a:p>
                      </a:txBody>
                      <a:tcPr marT="45715" marB="45715" vert="vert">
                        <a:solidFill>
                          <a:schemeClr val="tx2"/>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 Estimate answers</a:t>
                          </a:r>
                        </a:p>
                        <a:p>
                          <a:pPr marL="180975" indent="-180975">
                            <a:lnSpc>
                              <a:spcPct val="150000"/>
                            </a:lnSpc>
                            <a:buFont typeface="Wingdings" pitchFamily="2" charset="2"/>
                            <a:buChar char="Ø"/>
                          </a:pPr>
                          <a:r>
                            <a:rPr lang="en-GB" sz="1100" b="0" dirty="0" smtClean="0">
                              <a:latin typeface="Arial" pitchFamily="34" charset="0"/>
                              <a:cs typeface="Arial" pitchFamily="34" charset="0"/>
                            </a:rPr>
                            <a:t> Check calculations using approximation and estimation, including answers obtained using technology</a:t>
                          </a:r>
                        </a:p>
                      </a:txBody>
                      <a:tcPr marT="45715" marB="45715"/>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 including evaluation</a:t>
                          </a:r>
                          <a:r>
                            <a:rPr lang="en-GB" sz="1100" b="0" baseline="0" dirty="0" smtClean="0">
                              <a:latin typeface="Arial" pitchFamily="34" charset="0"/>
                              <a:cs typeface="Arial" pitchFamily="34" charset="0"/>
                            </a:rPr>
                            <a:t> of results obtained</a:t>
                          </a:r>
                          <a:endParaRPr lang="en-GB" sz="1100" b="0" dirty="0" smtClean="0">
                            <a:latin typeface="Arial" pitchFamily="34" charset="0"/>
                            <a:cs typeface="Arial" pitchFamily="34" charset="0"/>
                          </a:endParaRPr>
                        </a:p>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dirty="0" smtClean="0">
                            <a:solidFill>
                              <a:srgbClr val="FF0000"/>
                            </a:solidFill>
                            <a:latin typeface="Arial" pitchFamily="34" charset="0"/>
                            <a:cs typeface="Arial" pitchFamily="34" charset="0"/>
                          </a:endParaRPr>
                        </a:p>
                      </a:txBody>
                      <a:tcPr marT="45715" marB="45715"/>
                    </a:tc>
                  </a:tr>
                </a:tbl>
              </a:graphicData>
            </a:graphic>
          </p:graphicFrame>
        </mc:Fallback>
      </mc:AlternateContent>
      <p:sp>
        <p:nvSpPr>
          <p:cNvPr id="13334"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Basic Number</a:t>
            </a:r>
            <a:endParaRPr lang="en-GB" sz="1800" b="1" dirty="0">
              <a:latin typeface="Verdana" pitchFamily="34" charset="0"/>
              <a:hlinkClick r:id="rId3"/>
            </a:endParaRPr>
          </a:p>
          <a:p>
            <a:r>
              <a:rPr lang="en-GB" sz="1800" b="1" dirty="0">
                <a:latin typeface="Verdana" pitchFamily="34" charset="0"/>
              </a:rPr>
              <a:t>                                            </a:t>
            </a:r>
            <a:endParaRPr lang="en-GB" sz="1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70844753"/>
              </p:ext>
            </p:extLst>
          </p:nvPr>
        </p:nvGraphicFramePr>
        <p:xfrm>
          <a:off x="609037" y="1620391"/>
          <a:ext cx="9490191" cy="4608512"/>
        </p:xfrm>
        <a:graphic>
          <a:graphicData uri="http://schemas.openxmlformats.org/drawingml/2006/table">
            <a:tbl>
              <a:tblPr firstRow="1" bandRow="1">
                <a:tableStyleId>{073A0DAA-6AF3-43AB-8588-CEC1D06C72B9}</a:tableStyleId>
              </a:tblPr>
              <a:tblGrid>
                <a:gridCol w="432000"/>
                <a:gridCol w="3217333"/>
                <a:gridCol w="5840858"/>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112929">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160240">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111749"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9</a:t>
            </a:r>
            <a:endParaRPr lang="en-GB" sz="1800" b="1" dirty="0">
              <a:latin typeface="Verdana" pitchFamily="34" charset="0"/>
            </a:endParaRPr>
          </a:p>
        </p:txBody>
      </p:sp>
      <p:sp>
        <p:nvSpPr>
          <p:cNvPr id="7" name="TextBox 6">
            <a:hlinkClick r:id="rId2"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79167559"/>
              </p:ext>
            </p:extLst>
          </p:nvPr>
        </p:nvGraphicFramePr>
        <p:xfrm>
          <a:off x="721817" y="1340495"/>
          <a:ext cx="8729339" cy="5016408"/>
        </p:xfrm>
        <a:graphic>
          <a:graphicData uri="http://schemas.openxmlformats.org/drawingml/2006/table">
            <a:tbl>
              <a:tblPr firstRow="1" bandRow="1">
                <a:tableStyleId>{073A0DAA-6AF3-43AB-8588-CEC1D06C72B9}</a:tableStyleId>
              </a:tblPr>
              <a:tblGrid>
                <a:gridCol w="432000"/>
                <a:gridCol w="5056979"/>
                <a:gridCol w="3240360"/>
              </a:tblGrid>
              <a:tr h="711944">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6" marB="45716" anchor="ctr"/>
                </a:tc>
              </a:tr>
              <a:tr h="2016224">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A14</a:t>
                      </a:r>
                    </a:p>
                  </a:txBody>
                  <a:tcPr marT="45716" marB="45716"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Plot</a:t>
                      </a:r>
                      <a:r>
                        <a:rPr lang="en-GB" sz="1100" b="0" kern="1200" baseline="0" dirty="0" smtClean="0">
                          <a:solidFill>
                            <a:schemeClr val="dk1"/>
                          </a:solidFill>
                          <a:latin typeface="Arial" pitchFamily="34" charset="0"/>
                          <a:ea typeface="+mn-ea"/>
                          <a:cs typeface="Arial" pitchFamily="34" charset="0"/>
                        </a:rPr>
                        <a:t> and interpret graphs (</a:t>
                      </a:r>
                      <a:r>
                        <a:rPr lang="en-GB" sz="1100" b="0" u="sng" kern="1200" baseline="0" dirty="0" smtClean="0">
                          <a:solidFill>
                            <a:schemeClr val="dk1"/>
                          </a:solidFill>
                          <a:latin typeface="Arial" pitchFamily="34" charset="0"/>
                          <a:ea typeface="+mn-ea"/>
                          <a:cs typeface="Arial" pitchFamily="34" charset="0"/>
                        </a:rPr>
                        <a:t>including reciprocal  graphs)</a:t>
                      </a:r>
                      <a:r>
                        <a:rPr lang="en-GB" sz="1100" b="0" kern="1200" baseline="0" dirty="0" smtClean="0">
                          <a:solidFill>
                            <a:schemeClr val="dk1"/>
                          </a:solidFill>
                          <a:latin typeface="Arial" pitchFamily="34" charset="0"/>
                          <a:ea typeface="+mn-ea"/>
                          <a:cs typeface="Arial" pitchFamily="34" charset="0"/>
                        </a:rPr>
                        <a:t>  and graphs of non-standard functions in real contexts, to find approximate solutions to problems such as simple kinematics problems involving distance, speed and acceleration</a:t>
                      </a:r>
                      <a:endParaRPr lang="en-GB" sz="1100" b="0" kern="1200" dirty="0" smtClean="0">
                        <a:solidFill>
                          <a:schemeClr val="dk1"/>
                        </a:solidFill>
                        <a:latin typeface="Arial" pitchFamily="34" charset="0"/>
                        <a:ea typeface="+mn-ea"/>
                        <a:cs typeface="Arial" pitchFamily="34" charset="0"/>
                      </a:endParaRPr>
                    </a:p>
                  </a:txBody>
                  <a:tcPr marT="45716" marB="45716"/>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 including problems requiring a graphical solution</a:t>
                      </a:r>
                      <a:endParaRPr lang="en-GB" sz="1100" b="0"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16" marB="45716"/>
                </a:tc>
              </a:tr>
              <a:tr h="2288240">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R14</a:t>
                      </a:r>
                    </a:p>
                  </a:txBody>
                  <a:tcPr marT="45716" marB="45716" vert="vert" anchor="ctr">
                    <a:solidFill>
                      <a:srgbClr val="E69CA4"/>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Interpret the gradient of a straight line as a rate of change</a:t>
                      </a:r>
                    </a:p>
                  </a:txBody>
                  <a:tcPr marT="45716" marB="45716"/>
                </a:tc>
                <a:tc>
                  <a:txBody>
                    <a:bodyPr/>
                    <a:lstStyle/>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16" marB="45716"/>
                </a:tc>
              </a:tr>
            </a:tbl>
          </a:graphicData>
        </a:graphic>
      </p:graphicFrame>
      <p:sp>
        <p:nvSpPr>
          <p:cNvPr id="27667"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Real Life Graphs </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TextBox 8">
            <a:hlinkClick r:id="rId3"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58862084"/>
              </p:ext>
            </p:extLst>
          </p:nvPr>
        </p:nvGraphicFramePr>
        <p:xfrm>
          <a:off x="542489" y="1548383"/>
          <a:ext cx="9196699" cy="4383135"/>
        </p:xfrm>
        <a:graphic>
          <a:graphicData uri="http://schemas.openxmlformats.org/drawingml/2006/table">
            <a:tbl>
              <a:tblPr firstRow="1" bandRow="1">
                <a:tableStyleId>{073A0DAA-6AF3-43AB-8588-CEC1D06C72B9}</a:tableStyleId>
              </a:tblPr>
              <a:tblGrid>
                <a:gridCol w="432000"/>
                <a:gridCol w="5236307"/>
                <a:gridCol w="3528392"/>
              </a:tblGrid>
              <a:tr h="337235">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44" marR="91444" marT="45672" marB="4567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44" marR="91444" marT="45672" marB="45672"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91444" marR="91444" marT="45672" marB="45672" anchor="ctr"/>
                </a:tc>
              </a:tr>
              <a:tr h="1097152">
                <a:tc>
                  <a:txBody>
                    <a:bodyPr/>
                    <a:lstStyle/>
                    <a:p>
                      <a:pPr algn="ctr">
                        <a:lnSpc>
                          <a:spcPct val="150000"/>
                        </a:lnSpc>
                        <a:buFont typeface="Wingdings" pitchFamily="2" charset="2"/>
                        <a:buNone/>
                      </a:pPr>
                      <a:r>
                        <a:rPr lang="en-GB" sz="1800" b="0" baseline="0" dirty="0" smtClean="0">
                          <a:latin typeface="Arial" pitchFamily="34" charset="0"/>
                          <a:cs typeface="Arial" pitchFamily="34" charset="0"/>
                        </a:rPr>
                        <a:t>P1</a:t>
                      </a:r>
                    </a:p>
                  </a:txBody>
                  <a:tcPr marL="91444" marR="91444" marT="45672" marB="45672"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Record, describe and analyse the frequency</a:t>
                      </a:r>
                      <a:r>
                        <a:rPr lang="en-GB" sz="1100" b="0" baseline="0" dirty="0" smtClean="0">
                          <a:latin typeface="Arial" pitchFamily="34" charset="0"/>
                          <a:cs typeface="Arial" pitchFamily="34" charset="0"/>
                        </a:rPr>
                        <a:t> of outcomes of probability experiments using tables and frequency trees (review of Year 9)</a:t>
                      </a:r>
                    </a:p>
                    <a:p>
                      <a:pPr>
                        <a:lnSpc>
                          <a:spcPct val="150000"/>
                        </a:lnSpc>
                        <a:buFont typeface="Wingdings" pitchFamily="2" charset="2"/>
                        <a:buChar char="Ø"/>
                      </a:pPr>
                      <a:endParaRPr lang="en-GB" sz="1100" b="0" baseline="0" dirty="0" smtClean="0">
                        <a:latin typeface="Arial" pitchFamily="34" charset="0"/>
                        <a:cs typeface="Arial" pitchFamily="34" charset="0"/>
                      </a:endParaRPr>
                    </a:p>
                    <a:p>
                      <a:pPr>
                        <a:lnSpc>
                          <a:spcPct val="150000"/>
                        </a:lnSpc>
                        <a:buFont typeface="Wingdings" pitchFamily="2" charset="2"/>
                        <a:buChar char="Ø"/>
                      </a:pPr>
                      <a:endParaRPr lang="en-GB" sz="1100" b="0" baseline="0" dirty="0" smtClean="0">
                        <a:latin typeface="Arial" pitchFamily="34" charset="0"/>
                        <a:cs typeface="Arial" pitchFamily="34" charset="0"/>
                      </a:endParaRPr>
                    </a:p>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L="91444" marR="91444" marT="45672" marB="45672"/>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 probabilities should be written as fractions, decimals or percentages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44" marR="91444" marT="45672" marB="45672"/>
                </a:tc>
              </a:tr>
              <a:tr h="1097152">
                <a:tc>
                  <a:txBody>
                    <a:bodyPr/>
                    <a:lstStyle/>
                    <a:p>
                      <a:pPr algn="ctr">
                        <a:lnSpc>
                          <a:spcPct val="150000"/>
                        </a:lnSpc>
                        <a:buFont typeface="Wingdings" pitchFamily="2" charset="2"/>
                        <a:buNone/>
                      </a:pPr>
                      <a:r>
                        <a:rPr lang="en-GB" sz="1800" b="0" dirty="0" smtClean="0">
                          <a:latin typeface="Arial" pitchFamily="34" charset="0"/>
                          <a:cs typeface="Arial" pitchFamily="34" charset="0"/>
                        </a:rPr>
                        <a:t>P4</a:t>
                      </a:r>
                    </a:p>
                  </a:txBody>
                  <a:tcPr marL="91444" marR="91444" marT="45672" marB="45672"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baseline="0" dirty="0" smtClean="0">
                          <a:latin typeface="Arial" pitchFamily="34" charset="0"/>
                          <a:cs typeface="Arial" pitchFamily="34" charset="0"/>
                        </a:rPr>
                        <a:t>Apply the property that the probabilities of an exhaustive set of outcomes sum to one (review of Year 9)</a:t>
                      </a:r>
                    </a:p>
                    <a:p>
                      <a:pPr marL="180975" indent="-180975">
                        <a:lnSpc>
                          <a:spcPct val="150000"/>
                        </a:lnSpc>
                        <a:buFont typeface="Wingdings" pitchFamily="2" charset="2"/>
                        <a:buChar char="Ø"/>
                      </a:pPr>
                      <a:endParaRPr lang="en-GB" sz="1100" b="0" baseline="0" dirty="0" smtClean="0">
                        <a:latin typeface="Arial" pitchFamily="34" charset="0"/>
                        <a:cs typeface="Arial" pitchFamily="34" charset="0"/>
                      </a:endParaRPr>
                    </a:p>
                    <a:p>
                      <a:pPr marL="180975" indent="-180975">
                        <a:lnSpc>
                          <a:spcPct val="150000"/>
                        </a:lnSpc>
                        <a:buFont typeface="Wingdings" pitchFamily="2" charset="2"/>
                        <a:buChar char="Ø"/>
                      </a:pPr>
                      <a:r>
                        <a:rPr lang="en-GB" sz="1100" b="0" baseline="0" dirty="0" smtClean="0">
                          <a:latin typeface="Arial" pitchFamily="34" charset="0"/>
                          <a:cs typeface="Arial" pitchFamily="34" charset="0"/>
                        </a:rPr>
                        <a:t>Apply the property that the probabilities of an exhaustive set of mutually exclusive events sum to one (review of Year 9)</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dirty="0" smtClean="0">
                        <a:latin typeface="Arial" pitchFamily="34" charset="0"/>
                        <a:cs typeface="Arial" pitchFamily="34" charset="0"/>
                      </a:endParaRPr>
                    </a:p>
                  </a:txBody>
                  <a:tcPr marL="91444" marR="91444" marT="45672" marB="45672"/>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44" marR="91444" marT="45672" marB="45672"/>
                </a:tc>
              </a:tr>
              <a:tr h="1097152">
                <a:tc>
                  <a:txBody>
                    <a:bodyPr/>
                    <a:lstStyle/>
                    <a:p>
                      <a:pPr marL="0" indent="0" algn="ctr">
                        <a:lnSpc>
                          <a:spcPct val="150000"/>
                        </a:lnSpc>
                        <a:buFont typeface="Wingdings" pitchFamily="2" charset="2"/>
                        <a:buNone/>
                      </a:pPr>
                      <a:r>
                        <a:rPr lang="en-GB" sz="1800" b="0" dirty="0" smtClean="0">
                          <a:latin typeface="Arial" pitchFamily="34" charset="0"/>
                          <a:cs typeface="Arial" pitchFamily="34" charset="0"/>
                        </a:rPr>
                        <a:t>P7</a:t>
                      </a:r>
                    </a:p>
                  </a:txBody>
                  <a:tcPr marL="91444" marR="91444" marT="45672" marB="45672"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Construct theoretical possibility spaces for single and combined</a:t>
                      </a:r>
                      <a:r>
                        <a:rPr lang="en-GB" sz="1100" b="0" baseline="0" dirty="0" smtClean="0">
                          <a:latin typeface="Arial" pitchFamily="34" charset="0"/>
                          <a:cs typeface="Arial" pitchFamily="34" charset="0"/>
                        </a:rPr>
                        <a:t> experiments with equally likely outcomes and use these to calculate theoretical probabilities (review of Year 9)</a:t>
                      </a:r>
                      <a:endParaRPr lang="en-GB" sz="1100" b="0" dirty="0" smtClean="0">
                        <a:latin typeface="Arial" pitchFamily="34" charset="0"/>
                        <a:cs typeface="Arial" pitchFamily="34" charset="0"/>
                      </a:endParaRPr>
                    </a:p>
                  </a:txBody>
                  <a:tcPr marL="91444" marR="91444" marT="45672" marB="45672"/>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L="91444" marR="91444" marT="45672" marB="45672"/>
                </a:tc>
              </a:tr>
            </a:tbl>
          </a:graphicData>
        </a:graphic>
      </p:graphicFrame>
      <p:sp>
        <p:nvSpPr>
          <p:cNvPr id="44051" name="TextBox 3"/>
          <p:cNvSpPr txBox="1">
            <a:spLocks noChangeArrowheads="1"/>
          </p:cNvSpPr>
          <p:nvPr/>
        </p:nvSpPr>
        <p:spPr bwMode="auto">
          <a:xfrm>
            <a:off x="488950" y="431800"/>
            <a:ext cx="3693640"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of basic probability</a:t>
            </a:r>
            <a:endParaRPr lang="en-GB" sz="1800" b="1" dirty="0">
              <a:latin typeface="Verdana" pitchFamily="34" charset="0"/>
            </a:endParaRPr>
          </a:p>
        </p:txBody>
      </p:sp>
      <p:graphicFrame>
        <p:nvGraphicFramePr>
          <p:cNvPr id="5" name="Diagram 4"/>
          <p:cNvGraphicFramePr/>
          <p:nvPr/>
        </p:nvGraphicFramePr>
        <p:xfrm>
          <a:off x="6551644" y="6916118"/>
          <a:ext cx="1381046" cy="549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hlinkClick r:id="rId7"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195339262"/>
              </p:ext>
            </p:extLst>
          </p:nvPr>
        </p:nvGraphicFramePr>
        <p:xfrm>
          <a:off x="519885" y="1404367"/>
          <a:ext cx="9431337" cy="5008165"/>
        </p:xfrm>
        <a:graphic>
          <a:graphicData uri="http://schemas.openxmlformats.org/drawingml/2006/table">
            <a:tbl>
              <a:tblPr firstRow="1" bandRow="1">
                <a:tableStyleId>{073A0DAA-6AF3-43AB-8588-CEC1D06C72B9}</a:tableStyleId>
              </a:tblPr>
              <a:tblGrid>
                <a:gridCol w="432000"/>
                <a:gridCol w="5038897"/>
                <a:gridCol w="3960440"/>
              </a:tblGrid>
              <a:tr h="492529">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95" marB="4569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95" marB="4569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95" marB="45695" anchor="ctr"/>
                </a:tc>
              </a:tr>
              <a:tr h="1007371">
                <a:tc>
                  <a:txBody>
                    <a:bodyPr/>
                    <a:lstStyle/>
                    <a:p>
                      <a:pPr marL="0" indent="0" algn="ctr">
                        <a:lnSpc>
                          <a:spcPct val="150000"/>
                        </a:lnSpc>
                        <a:buFont typeface="Wingdings" pitchFamily="2" charset="2"/>
                        <a:buNone/>
                      </a:pPr>
                      <a:r>
                        <a:rPr lang="en-GB" sz="1800" b="0" kern="1200" baseline="0" dirty="0" smtClean="0">
                          <a:solidFill>
                            <a:schemeClr val="dk1"/>
                          </a:solidFill>
                          <a:latin typeface="Arial" pitchFamily="34" charset="0"/>
                          <a:ea typeface="+mn-ea"/>
                          <a:cs typeface="Arial" pitchFamily="34" charset="0"/>
                        </a:rPr>
                        <a:t>P2</a:t>
                      </a:r>
                    </a:p>
                  </a:txBody>
                  <a:tcPr marT="45695" marB="45695"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kern="1200" baseline="0" dirty="0" smtClean="0">
                          <a:solidFill>
                            <a:schemeClr val="dk1"/>
                          </a:solidFill>
                          <a:latin typeface="Arial" pitchFamily="34" charset="0"/>
                          <a:ea typeface="+mn-ea"/>
                          <a:cs typeface="Arial" pitchFamily="34" charset="0"/>
                        </a:rPr>
                        <a:t>Apply ideas of randomness, fairness and equally likely events to calculate expected outcomes or multiple future experiments</a:t>
                      </a:r>
                    </a:p>
                  </a:txBody>
                  <a:tcPr marT="45695" marB="45695"/>
                </a:tc>
                <a:tc>
                  <a:txBody>
                    <a:bodyPr/>
                    <a:lstStyle/>
                    <a:p>
                      <a:pPr fontAlgn="base">
                        <a:lnSpc>
                          <a:spcPct val="150000"/>
                        </a:lnSpc>
                        <a:buFont typeface="Wingdings" pitchFamily="2" charset="2"/>
                        <a:buChar char="Ø"/>
                      </a:pPr>
                      <a:endParaRPr lang="en-GB" sz="1100" b="0" kern="1200" baseline="0" dirty="0" smtClean="0">
                        <a:solidFill>
                          <a:schemeClr val="dk1"/>
                        </a:solidFill>
                        <a:latin typeface="Arial" pitchFamily="34" charset="0"/>
                        <a:ea typeface="+mn-ea"/>
                        <a:cs typeface="Arial" pitchFamily="34" charset="0"/>
                      </a:endParaRPr>
                    </a:p>
                  </a:txBody>
                  <a:tcPr marT="45695" marB="45695"/>
                </a:tc>
              </a:tr>
              <a:tr h="962398">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P3</a:t>
                      </a:r>
                    </a:p>
                  </a:txBody>
                  <a:tcPr marT="45695" marB="45695"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Relate relative</a:t>
                      </a:r>
                      <a:r>
                        <a:rPr lang="en-GB" sz="1100" b="0" kern="1200" baseline="0" dirty="0" smtClean="0">
                          <a:solidFill>
                            <a:schemeClr val="dk1"/>
                          </a:solidFill>
                          <a:latin typeface="Arial" pitchFamily="34" charset="0"/>
                          <a:ea typeface="+mn-ea"/>
                          <a:cs typeface="Arial" pitchFamily="34" charset="0"/>
                        </a:rPr>
                        <a:t> expected frequencies to theoretical probability, using appropriate language and the 0 – 1 probability scale</a:t>
                      </a:r>
                      <a:endParaRPr lang="en-GB" sz="1100" b="0" kern="1200" dirty="0" smtClean="0">
                        <a:solidFill>
                          <a:schemeClr val="dk1"/>
                        </a:solidFill>
                        <a:latin typeface="Arial" pitchFamily="34" charset="0"/>
                        <a:ea typeface="+mn-ea"/>
                        <a:cs typeface="Arial" pitchFamily="34" charset="0"/>
                      </a:endParaRPr>
                    </a:p>
                  </a:txBody>
                  <a:tcPr marT="45695" marB="45695"/>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95" marB="45695"/>
                </a:tc>
              </a:tr>
              <a:tr h="941978">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P5</a:t>
                      </a:r>
                    </a:p>
                  </a:txBody>
                  <a:tcPr marT="45691" marB="45691"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Understand that empirical</a:t>
                      </a:r>
                      <a:r>
                        <a:rPr lang="en-GB" sz="1100" b="0" u="sng" kern="1200" baseline="0" dirty="0" smtClean="0">
                          <a:solidFill>
                            <a:schemeClr val="dk1"/>
                          </a:solidFill>
                          <a:latin typeface="Arial" pitchFamily="34" charset="0"/>
                          <a:ea typeface="+mn-ea"/>
                          <a:cs typeface="Arial" pitchFamily="34" charset="0"/>
                        </a:rPr>
                        <a:t> unbiased samples tend towards theoretical probability distributions with increasing sample size</a:t>
                      </a:r>
                      <a:endParaRPr lang="en-GB" sz="1100" b="0" u="sng" kern="1200" dirty="0" smtClean="0">
                        <a:solidFill>
                          <a:schemeClr val="dk1"/>
                        </a:solidFill>
                        <a:latin typeface="Arial" pitchFamily="34" charset="0"/>
                        <a:ea typeface="+mn-ea"/>
                        <a:cs typeface="Arial" pitchFamily="34" charset="0"/>
                      </a:endParaRPr>
                    </a:p>
                  </a:txBody>
                  <a:tcPr marT="45691" marB="45691"/>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kern="1200" dirty="0" smtClean="0">
                        <a:solidFill>
                          <a:schemeClr val="dk1"/>
                        </a:solidFill>
                        <a:latin typeface="Arial" pitchFamily="34" charset="0"/>
                        <a:ea typeface="+mn-ea"/>
                        <a:cs typeface="Arial" pitchFamily="34" charset="0"/>
                      </a:endParaRPr>
                    </a:p>
                  </a:txBody>
                  <a:tcPr marT="45691" marB="45691"/>
                </a:tc>
              </a:tr>
              <a:tr h="661911">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P6</a:t>
                      </a:r>
                    </a:p>
                  </a:txBody>
                  <a:tcPr marT="45691" marB="45691"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Enumerate sets and combinations of sets systematically</a:t>
                      </a:r>
                      <a:r>
                        <a:rPr lang="en-GB" sz="1100" b="0" kern="1200" baseline="0" dirty="0" smtClean="0">
                          <a:solidFill>
                            <a:schemeClr val="dk1"/>
                          </a:solidFill>
                          <a:latin typeface="Arial" pitchFamily="34" charset="0"/>
                          <a:ea typeface="+mn-ea"/>
                          <a:cs typeface="Arial" pitchFamily="34" charset="0"/>
                        </a:rPr>
                        <a:t> using tables, grids, Venn diagrams </a:t>
                      </a:r>
                      <a:r>
                        <a:rPr lang="en-GB" sz="1100" b="0" u="sng" kern="1200" baseline="0" dirty="0" smtClean="0">
                          <a:solidFill>
                            <a:schemeClr val="dk1"/>
                          </a:solidFill>
                          <a:latin typeface="Arial" pitchFamily="34" charset="0"/>
                          <a:ea typeface="+mn-ea"/>
                          <a:cs typeface="Arial" pitchFamily="34" charset="0"/>
                        </a:rPr>
                        <a:t>and tree diagrams</a:t>
                      </a:r>
                      <a:endParaRPr lang="en-GB" sz="1100" b="0" u="sng" kern="1200" dirty="0" smtClean="0">
                        <a:solidFill>
                          <a:schemeClr val="dk1"/>
                        </a:solidFill>
                        <a:latin typeface="Arial" pitchFamily="34" charset="0"/>
                        <a:ea typeface="+mn-ea"/>
                        <a:cs typeface="Arial" pitchFamily="34" charset="0"/>
                      </a:endParaRPr>
                    </a:p>
                  </a:txBody>
                  <a:tcPr marT="45691" marB="45691"/>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91" marB="45691"/>
                </a:tc>
              </a:tr>
              <a:tr h="941978">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P8</a:t>
                      </a:r>
                    </a:p>
                  </a:txBody>
                  <a:tcPr marT="45691" marB="45691" vert="vert" anchor="ctr">
                    <a:solidFill>
                      <a:schemeClr val="accent4">
                        <a:lumMod val="40000"/>
                        <a:lumOff val="60000"/>
                      </a:schemeClr>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Calculate the probability of independent and dependent combined events, including using tree diagrams and other representations, and know the underlying assumptions</a:t>
                      </a:r>
                    </a:p>
                  </a:txBody>
                  <a:tcPr marT="45691" marB="45691"/>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know when to add and when to multiply two or more probabilities</a:t>
                      </a:r>
                    </a:p>
                  </a:txBody>
                  <a:tcPr marT="45691" marB="45691"/>
                </a:tc>
              </a:tr>
            </a:tbl>
          </a:graphicData>
        </a:graphic>
      </p:graphicFrame>
      <p:sp>
        <p:nvSpPr>
          <p:cNvPr id="45075" name="TextBox 3"/>
          <p:cNvSpPr txBox="1">
            <a:spLocks noChangeArrowheads="1"/>
          </p:cNvSpPr>
          <p:nvPr/>
        </p:nvSpPr>
        <p:spPr bwMode="auto">
          <a:xfrm>
            <a:off x="488950" y="431800"/>
            <a:ext cx="1677062" cy="369332"/>
          </a:xfrm>
          <a:prstGeom prst="rect">
            <a:avLst/>
          </a:prstGeom>
          <a:noFill/>
          <a:ln w="9525">
            <a:noFill/>
            <a:miter lim="800000"/>
            <a:headEnd/>
            <a:tailEnd/>
          </a:ln>
        </p:spPr>
        <p:txBody>
          <a:bodyPr wrap="none">
            <a:spAutoFit/>
          </a:bodyPr>
          <a:lstStyle/>
          <a:p>
            <a:r>
              <a:rPr lang="en-GB" sz="1800" b="1" dirty="0" smtClean="0">
                <a:latin typeface="Verdana" pitchFamily="34" charset="0"/>
              </a:rPr>
              <a:t>Probability </a:t>
            </a:r>
            <a:endParaRPr lang="en-GB" sz="1800" b="1" dirty="0">
              <a:latin typeface="Verdana" pitchFamily="34" charset="0"/>
            </a:endParaRPr>
          </a:p>
        </p:txBody>
      </p:sp>
      <p:sp>
        <p:nvSpPr>
          <p:cNvPr id="8" name="Rectangle 7">
            <a:hlinkClick r:id="rId2" action="ppaction://hlinksldjump"/>
          </p:cNvPr>
          <p:cNvSpPr/>
          <p:nvPr/>
        </p:nvSpPr>
        <p:spPr>
          <a:xfrm>
            <a:off x="7507288" y="207963"/>
            <a:ext cx="1008062" cy="785812"/>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Right Arrow 8">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5078" name="TextBox 5">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
        <p:nvSpPr>
          <p:cNvPr id="10" name="TextBox 9">
            <a:hlinkClick r:id="rId4" action="ppaction://hlinksldjump"/>
          </p:cNvPr>
          <p:cNvSpPr txBox="1"/>
          <p:nvPr/>
        </p:nvSpPr>
        <p:spPr>
          <a:xfrm>
            <a:off x="457175" y="7061997"/>
            <a:ext cx="2390651" cy="415498"/>
          </a:xfrm>
          <a:prstGeom prst="rect">
            <a:avLst/>
          </a:prstGeom>
          <a:noFill/>
        </p:spPr>
        <p:txBody>
          <a:bodyPr wrap="square" rtlCol="0">
            <a:spAutoFit/>
          </a:bodyPr>
          <a:lstStyle/>
          <a:p>
            <a:endParaRPr lang="en-GB" dirty="0"/>
          </a:p>
        </p:txBody>
      </p:sp>
      <p:sp>
        <p:nvSpPr>
          <p:cNvPr id="11" name="TextBox 10">
            <a:hlinkClick r:id="rId5"/>
          </p:cNvPr>
          <p:cNvSpPr txBox="1"/>
          <p:nvPr/>
        </p:nvSpPr>
        <p:spPr>
          <a:xfrm>
            <a:off x="8371036" y="7005638"/>
            <a:ext cx="1512168" cy="415498"/>
          </a:xfrm>
          <a:prstGeom prst="rect">
            <a:avLst/>
          </a:prstGeom>
          <a:solidFill>
            <a:schemeClr val="tx2"/>
          </a:solidFill>
          <a:effectLst>
            <a:glow rad="101600">
              <a:schemeClr val="accent1">
                <a:satMod val="175000"/>
                <a:alpha val="40000"/>
              </a:schemeClr>
            </a:glow>
          </a:effectLst>
          <a:scene3d>
            <a:camera prst="orthographicFront"/>
            <a:lightRig rig="threePt" dir="t"/>
          </a:scene3d>
          <a:sp3d>
            <a:bevelT/>
          </a:sp3d>
        </p:spPr>
        <p:txBody>
          <a:bodyPr wrap="square" rtlCol="0">
            <a:spAutoFit/>
          </a:bodyPr>
          <a:lstStyle/>
          <a:p>
            <a:r>
              <a:rPr lang="en-GB" dirty="0" smtClean="0">
                <a:solidFill>
                  <a:schemeClr val="bg1"/>
                </a:solidFill>
              </a:rPr>
              <a:t>Resources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73985595"/>
              </p:ext>
            </p:extLst>
          </p:nvPr>
        </p:nvGraphicFramePr>
        <p:xfrm>
          <a:off x="609037" y="1620391"/>
          <a:ext cx="9202159" cy="5112568"/>
        </p:xfrm>
        <a:graphic>
          <a:graphicData uri="http://schemas.openxmlformats.org/drawingml/2006/table">
            <a:tbl>
              <a:tblPr firstRow="1" bandRow="1">
                <a:tableStyleId>{073A0DAA-6AF3-43AB-8588-CEC1D06C72B9}</a:tableStyleId>
              </a:tblPr>
              <a:tblGrid>
                <a:gridCol w="432000"/>
                <a:gridCol w="3217333"/>
                <a:gridCol w="5552826"/>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400961">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376264">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275256"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10</a:t>
            </a:r>
            <a:endParaRPr lang="en-GB" sz="1800" b="1" dirty="0">
              <a:latin typeface="Verdana" pitchFamily="34" charset="0"/>
            </a:endParaRPr>
          </a:p>
        </p:txBody>
      </p:sp>
      <p:sp>
        <p:nvSpPr>
          <p:cNvPr id="4" name="TextBox 3">
            <a:hlinkClick r:id="rId2" action="ppaction://hlinksldjump"/>
          </p:cNvPr>
          <p:cNvSpPr txBox="1"/>
          <p:nvPr/>
        </p:nvSpPr>
        <p:spPr>
          <a:xfrm>
            <a:off x="447742" y="7051364"/>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922922828"/>
                  </p:ext>
                </p:extLst>
              </p:nvPr>
            </p:nvGraphicFramePr>
            <p:xfrm>
              <a:off x="695077" y="1332359"/>
              <a:ext cx="9332143" cy="4843254"/>
            </p:xfrm>
            <a:graphic>
              <a:graphicData uri="http://schemas.openxmlformats.org/drawingml/2006/table">
                <a:tbl>
                  <a:tblPr firstRow="1" bandRow="1">
                    <a:tableStyleId>{073A0DAA-6AF3-43AB-8588-CEC1D06C72B9}</a:tableStyleId>
                  </a:tblPr>
                  <a:tblGrid>
                    <a:gridCol w="432000"/>
                    <a:gridCol w="5947815"/>
                    <a:gridCol w="2952328"/>
                  </a:tblGrid>
                  <a:tr h="554662">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7" marB="4567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7" marB="4567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7" marB="45677" anchor="ctr"/>
                    </a:tc>
                  </a:tr>
                  <a:tr h="1600099">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kern="1200" dirty="0" smtClean="0">
                              <a:solidFill>
                                <a:schemeClr val="dk1"/>
                              </a:solidFill>
                              <a:latin typeface="Arial" pitchFamily="34" charset="0"/>
                              <a:ea typeface="+mn-ea"/>
                              <a:cs typeface="Arial" pitchFamily="34" charset="0"/>
                            </a:rPr>
                            <a:t>R12</a:t>
                          </a:r>
                        </a:p>
                      </a:txBody>
                      <a:tcPr marT="45677" marB="45677" vert="vert" anchor="ctr">
                        <a:solidFill>
                          <a:srgbClr val="E69CA4"/>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Compare lengths, areas and volumes using ratio notation</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Make links to similarity</a:t>
                          </a:r>
                          <a:r>
                            <a:rPr lang="en-GB" sz="1100" b="0" u="sng" kern="1200" baseline="0" dirty="0" smtClean="0">
                              <a:solidFill>
                                <a:schemeClr val="dk1"/>
                              </a:solidFill>
                              <a:latin typeface="Arial" pitchFamily="34" charset="0"/>
                              <a:ea typeface="+mn-ea"/>
                              <a:cs typeface="Arial" pitchFamily="34" charset="0"/>
                            </a:rPr>
                            <a:t> </a:t>
                          </a:r>
                          <a:r>
                            <a:rPr lang="en-GB" sz="1100" b="0" kern="1200" dirty="0" smtClean="0">
                              <a:solidFill>
                                <a:schemeClr val="dk1"/>
                              </a:solidFill>
                              <a:latin typeface="Arial" pitchFamily="34" charset="0"/>
                              <a:ea typeface="+mn-ea"/>
                              <a:cs typeface="Arial" pitchFamily="34" charset="0"/>
                            </a:rPr>
                            <a:t>and</a:t>
                          </a:r>
                          <a:r>
                            <a:rPr lang="en-GB" sz="1100" b="0" kern="1200" baseline="0" dirty="0" smtClean="0">
                              <a:solidFill>
                                <a:schemeClr val="dk1"/>
                              </a:solidFill>
                              <a:latin typeface="Arial" pitchFamily="34" charset="0"/>
                              <a:ea typeface="+mn-ea"/>
                              <a:cs typeface="Arial" pitchFamily="34" charset="0"/>
                            </a:rPr>
                            <a:t> scale factors</a:t>
                          </a:r>
                          <a:endParaRPr lang="en-GB" sz="1100" b="0" kern="1200" dirty="0" smtClean="0">
                            <a:solidFill>
                              <a:schemeClr val="dk1"/>
                            </a:solidFill>
                            <a:latin typeface="Arial" pitchFamily="34" charset="0"/>
                            <a:ea typeface="+mn-ea"/>
                            <a:cs typeface="Arial" pitchFamily="34" charset="0"/>
                          </a:endParaRPr>
                        </a:p>
                        <a:p>
                          <a:pPr marL="0" marR="0" indent="0" algn="l" defTabSz="914400" rtl="0" eaLnBrk="1" fontAlgn="auto" latinLnBrk="0" hangingPunct="1">
                            <a:lnSpc>
                              <a:spcPct val="150000"/>
                            </a:lnSpc>
                            <a:spcBef>
                              <a:spcPts val="0"/>
                            </a:spcBef>
                            <a:spcAft>
                              <a:spcPts val="0"/>
                            </a:spcAft>
                            <a:buClrTx/>
                            <a:buSzTx/>
                            <a:buFont typeface="Wingdings" pitchFamily="2" charset="2"/>
                            <a:buNone/>
                            <a:tabLst/>
                            <a:defRPr/>
                          </a:pPr>
                          <a:endParaRPr lang="en-GB" sz="1100" b="0" kern="1200" dirty="0" smtClean="0">
                            <a:solidFill>
                              <a:schemeClr val="dk1"/>
                            </a:solidFill>
                            <a:latin typeface="Arial" pitchFamily="34" charset="0"/>
                            <a:ea typeface="+mn-ea"/>
                            <a:cs typeface="Arial" pitchFamily="34" charset="0"/>
                          </a:endParaRPr>
                        </a:p>
                      </a:txBody>
                      <a:tcPr marT="45677" marB="45677"/>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kern="1200" dirty="0" smtClean="0">
                            <a:solidFill>
                              <a:schemeClr val="dk1"/>
                            </a:solidFill>
                            <a:latin typeface="Arial" pitchFamily="34" charset="0"/>
                            <a:ea typeface="+mn-ea"/>
                            <a:cs typeface="Arial" pitchFamily="34" charset="0"/>
                          </a:endParaRPr>
                        </a:p>
                      </a:txBody>
                      <a:tcPr marT="45677" marB="45677"/>
                    </a:tc>
                  </a:tr>
                  <a:tr h="1386083">
                    <a:tc>
                      <a:txBody>
                        <a:bodyPr/>
                        <a:lstStyle/>
                        <a:p>
                          <a:pPr algn="ctr">
                            <a:lnSpc>
                              <a:spcPct val="150000"/>
                            </a:lnSpc>
                            <a:buFont typeface="Wingdings" pitchFamily="2" charset="2"/>
                            <a:buNone/>
                          </a:pPr>
                          <a:r>
                            <a:rPr lang="en-GB" sz="1800" b="0" kern="1200" baseline="0" dirty="0" smtClean="0">
                              <a:solidFill>
                                <a:schemeClr val="dk1"/>
                              </a:solidFill>
                              <a:latin typeface="Arial" pitchFamily="34" charset="0"/>
                              <a:ea typeface="+mn-ea"/>
                              <a:cs typeface="Arial" pitchFamily="34" charset="0"/>
                            </a:rPr>
                            <a:t>G16</a:t>
                          </a:r>
                        </a:p>
                      </a:txBody>
                      <a:tcPr marT="45677" marB="45677"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Know and apply the formulae to calculate the volume</a:t>
                          </a:r>
                          <a:r>
                            <a:rPr lang="en-GB" sz="1100" b="0" kern="1200" baseline="0" dirty="0" smtClean="0">
                              <a:solidFill>
                                <a:schemeClr val="dk1"/>
                              </a:solidFill>
                              <a:latin typeface="Arial" pitchFamily="34" charset="0"/>
                              <a:ea typeface="+mn-ea"/>
                              <a:cs typeface="Arial" pitchFamily="34" charset="0"/>
                            </a:rPr>
                            <a:t> of cuboids and other right prisms (including cylinders)</a:t>
                          </a:r>
                        </a:p>
                        <a:p>
                          <a:pPr>
                            <a:lnSpc>
                              <a:spcPct val="150000"/>
                            </a:lnSpc>
                            <a:buFont typeface="Wingdings" pitchFamily="2" charset="2"/>
                            <a:buNone/>
                          </a:pPr>
                          <a:endParaRPr lang="en-GB" sz="1100" b="0" kern="1200" baseline="0" dirty="0" smtClean="0">
                            <a:solidFill>
                              <a:schemeClr val="dk1"/>
                            </a:solidFill>
                            <a:latin typeface="Arial" pitchFamily="34" charset="0"/>
                            <a:ea typeface="+mn-ea"/>
                            <a:cs typeface="Arial" pitchFamily="34" charset="0"/>
                          </a:endParaRPr>
                        </a:p>
                      </a:txBody>
                      <a:tcPr marT="45677" marB="4567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r>
                  <a:tr h="65120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G17</a:t>
                          </a:r>
                        </a:p>
                      </a:txBody>
                      <a:tcPr marT="45677" marB="45677"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rPr>
                            <a:t>Calculate the volume of spheres, pyramids, cones and composite solids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r>
                  <a:tr h="651205">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N8</a:t>
                          </a:r>
                        </a:p>
                      </a:txBody>
                      <a:tcPr marT="45677" marB="45677" vert="vert" anchor="ctr">
                        <a:solidFill>
                          <a:srgbClr val="3B5AF7"/>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Calculate exactly with multiples of </a:t>
                          </a:r>
                          <a14:m>
                            <m:oMath xmlns:m="http://schemas.openxmlformats.org/officeDocument/2006/math">
                              <m:r>
                                <a:rPr lang="en-GB" sz="1100" b="0" i="1" kern="1200" smtClean="0">
                                  <a:solidFill>
                                    <a:schemeClr val="dk1"/>
                                  </a:solidFill>
                                  <a:latin typeface="Cambria Math"/>
                                  <a:ea typeface="Cambria Math"/>
                                  <a:cs typeface="Arial" pitchFamily="34" charset="0"/>
                                </a:rPr>
                                <m:t>𝜋</m:t>
                              </m:r>
                            </m:oMath>
                          </a14:m>
                          <a:endParaRPr lang="en-GB" sz="1100" b="0" kern="1200" dirty="0" smtClean="0">
                            <a:solidFill>
                              <a:schemeClr val="dk1"/>
                            </a:solidFill>
                            <a:latin typeface="Arial" pitchFamily="34" charset="0"/>
                            <a:ea typeface="+mn-ea"/>
                            <a:cs typeface="Arial" pitchFamily="34" charset="0"/>
                          </a:endParaRPr>
                        </a:p>
                      </a:txBody>
                      <a:tcPr marT="45677" marB="4567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922922828"/>
                  </p:ext>
                </p:extLst>
              </p:nvPr>
            </p:nvGraphicFramePr>
            <p:xfrm>
              <a:off x="695077" y="1332359"/>
              <a:ext cx="9332143" cy="4843254"/>
            </p:xfrm>
            <a:graphic>
              <a:graphicData uri="http://schemas.openxmlformats.org/drawingml/2006/table">
                <a:tbl>
                  <a:tblPr firstRow="1" bandRow="1">
                    <a:tableStyleId>{073A0DAA-6AF3-43AB-8588-CEC1D06C72B9}</a:tableStyleId>
                  </a:tblPr>
                  <a:tblGrid>
                    <a:gridCol w="432000"/>
                    <a:gridCol w="5947815"/>
                    <a:gridCol w="2952328"/>
                  </a:tblGrid>
                  <a:tr h="554662">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7" marB="4567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7" marB="45677"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7" marB="45677" anchor="ctr"/>
                    </a:tc>
                  </a:tr>
                  <a:tr h="1600099">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kern="1200" dirty="0" smtClean="0">
                              <a:solidFill>
                                <a:schemeClr val="dk1"/>
                              </a:solidFill>
                              <a:latin typeface="Arial" pitchFamily="34" charset="0"/>
                              <a:ea typeface="+mn-ea"/>
                              <a:cs typeface="Arial" pitchFamily="34" charset="0"/>
                            </a:rPr>
                            <a:t>R12</a:t>
                          </a:r>
                        </a:p>
                      </a:txBody>
                      <a:tcPr marT="45677" marB="45677" vert="vert" anchor="ctr">
                        <a:solidFill>
                          <a:srgbClr val="E69CA4"/>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Compare lengths, areas and volumes using ratio notation</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Make links to similarity</a:t>
                          </a:r>
                          <a:r>
                            <a:rPr lang="en-GB" sz="1100" b="0" u="sng" kern="1200" baseline="0" dirty="0" smtClean="0">
                              <a:solidFill>
                                <a:schemeClr val="dk1"/>
                              </a:solidFill>
                              <a:latin typeface="Arial" pitchFamily="34" charset="0"/>
                              <a:ea typeface="+mn-ea"/>
                              <a:cs typeface="Arial" pitchFamily="34" charset="0"/>
                            </a:rPr>
                            <a:t> </a:t>
                          </a:r>
                          <a:r>
                            <a:rPr lang="en-GB" sz="1100" b="0" kern="1200" dirty="0" smtClean="0">
                              <a:solidFill>
                                <a:schemeClr val="dk1"/>
                              </a:solidFill>
                              <a:latin typeface="Arial" pitchFamily="34" charset="0"/>
                              <a:ea typeface="+mn-ea"/>
                              <a:cs typeface="Arial" pitchFamily="34" charset="0"/>
                            </a:rPr>
                            <a:t>and</a:t>
                          </a:r>
                          <a:r>
                            <a:rPr lang="en-GB" sz="1100" b="0" kern="1200" baseline="0" dirty="0" smtClean="0">
                              <a:solidFill>
                                <a:schemeClr val="dk1"/>
                              </a:solidFill>
                              <a:latin typeface="Arial" pitchFamily="34" charset="0"/>
                              <a:ea typeface="+mn-ea"/>
                              <a:cs typeface="Arial" pitchFamily="34" charset="0"/>
                            </a:rPr>
                            <a:t> scale factors</a:t>
                          </a:r>
                          <a:endParaRPr lang="en-GB" sz="1100" b="0" kern="1200" dirty="0" smtClean="0">
                            <a:solidFill>
                              <a:schemeClr val="dk1"/>
                            </a:solidFill>
                            <a:latin typeface="Arial" pitchFamily="34" charset="0"/>
                            <a:ea typeface="+mn-ea"/>
                            <a:cs typeface="Arial" pitchFamily="34" charset="0"/>
                          </a:endParaRPr>
                        </a:p>
                        <a:p>
                          <a:pPr marL="0" marR="0" indent="0" algn="l" defTabSz="914400" rtl="0" eaLnBrk="1" fontAlgn="auto" latinLnBrk="0" hangingPunct="1">
                            <a:lnSpc>
                              <a:spcPct val="150000"/>
                            </a:lnSpc>
                            <a:spcBef>
                              <a:spcPts val="0"/>
                            </a:spcBef>
                            <a:spcAft>
                              <a:spcPts val="0"/>
                            </a:spcAft>
                            <a:buClrTx/>
                            <a:buSzTx/>
                            <a:buFont typeface="Wingdings" pitchFamily="2" charset="2"/>
                            <a:buNone/>
                            <a:tabLst/>
                            <a:defRPr/>
                          </a:pPr>
                          <a:endParaRPr lang="en-GB" sz="1100" b="0" kern="1200" dirty="0" smtClean="0">
                            <a:solidFill>
                              <a:schemeClr val="dk1"/>
                            </a:solidFill>
                            <a:latin typeface="Arial" pitchFamily="34" charset="0"/>
                            <a:ea typeface="+mn-ea"/>
                            <a:cs typeface="Arial" pitchFamily="34" charset="0"/>
                          </a:endParaRPr>
                        </a:p>
                      </a:txBody>
                      <a:tcPr marT="45677" marB="45677"/>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endParaRPr lang="en-GB" sz="1100" b="0" kern="1200" dirty="0" smtClean="0">
                            <a:solidFill>
                              <a:schemeClr val="dk1"/>
                            </a:solidFill>
                            <a:latin typeface="Arial" pitchFamily="34" charset="0"/>
                            <a:ea typeface="+mn-ea"/>
                            <a:cs typeface="Arial" pitchFamily="34" charset="0"/>
                          </a:endParaRPr>
                        </a:p>
                      </a:txBody>
                      <a:tcPr marT="45677" marB="45677"/>
                    </a:tc>
                  </a:tr>
                  <a:tr h="1386083">
                    <a:tc>
                      <a:txBody>
                        <a:bodyPr/>
                        <a:lstStyle/>
                        <a:p>
                          <a:pPr algn="ctr">
                            <a:lnSpc>
                              <a:spcPct val="150000"/>
                            </a:lnSpc>
                            <a:buFont typeface="Wingdings" pitchFamily="2" charset="2"/>
                            <a:buNone/>
                          </a:pPr>
                          <a:r>
                            <a:rPr lang="en-GB" sz="1800" b="0" kern="1200" baseline="0" dirty="0" smtClean="0">
                              <a:solidFill>
                                <a:schemeClr val="dk1"/>
                              </a:solidFill>
                              <a:latin typeface="Arial" pitchFamily="34" charset="0"/>
                              <a:ea typeface="+mn-ea"/>
                              <a:cs typeface="Arial" pitchFamily="34" charset="0"/>
                            </a:rPr>
                            <a:t>G16</a:t>
                          </a:r>
                        </a:p>
                      </a:txBody>
                      <a:tcPr marT="45677" marB="45677"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Know and apply the formulae to calculate the volume</a:t>
                          </a:r>
                          <a:r>
                            <a:rPr lang="en-GB" sz="1100" b="0" kern="1200" baseline="0" dirty="0" smtClean="0">
                              <a:solidFill>
                                <a:schemeClr val="dk1"/>
                              </a:solidFill>
                              <a:latin typeface="Arial" pitchFamily="34" charset="0"/>
                              <a:ea typeface="+mn-ea"/>
                              <a:cs typeface="Arial" pitchFamily="34" charset="0"/>
                            </a:rPr>
                            <a:t> of cuboids and other right prisms (including cylinders)</a:t>
                          </a:r>
                        </a:p>
                        <a:p>
                          <a:pPr>
                            <a:lnSpc>
                              <a:spcPct val="150000"/>
                            </a:lnSpc>
                            <a:buFont typeface="Wingdings" pitchFamily="2" charset="2"/>
                            <a:buNone/>
                          </a:pPr>
                          <a:endParaRPr lang="en-GB" sz="1100" b="0" kern="1200" baseline="0" dirty="0" smtClean="0">
                            <a:solidFill>
                              <a:schemeClr val="dk1"/>
                            </a:solidFill>
                            <a:latin typeface="Arial" pitchFamily="34" charset="0"/>
                            <a:ea typeface="+mn-ea"/>
                            <a:cs typeface="Arial" pitchFamily="34" charset="0"/>
                          </a:endParaRPr>
                        </a:p>
                      </a:txBody>
                      <a:tcPr marT="45677" marB="4567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r>
                  <a:tr h="651205">
                    <a:tc>
                      <a:txBody>
                        <a:bodyPr/>
                        <a:lstStyle/>
                        <a:p>
                          <a:pPr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G17</a:t>
                          </a:r>
                        </a:p>
                      </a:txBody>
                      <a:tcPr marT="45677" marB="45677" vert="vert" anchor="ctr">
                        <a:solidFill>
                          <a:srgbClr val="00B05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rPr>
                            <a:t>Calculate the volume of spheres, pyramids, cones and composite solids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r>
                  <a:tr h="651205">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N8</a:t>
                          </a:r>
                        </a:p>
                      </a:txBody>
                      <a:tcPr marT="45677" marB="45677" vert="vert" anchor="ctr">
                        <a:solidFill>
                          <a:srgbClr val="3B5AF7"/>
                        </a:solidFill>
                      </a:tcPr>
                    </a:tc>
                    <a:tc>
                      <a:txBody>
                        <a:bodyPr/>
                        <a:lstStyle/>
                        <a:p>
                          <a:endParaRPr lang="en-US"/>
                        </a:p>
                      </a:txBody>
                      <a:tcPr marT="45677" marB="45677">
                        <a:blipFill rotWithShape="1">
                          <a:blip r:embed="rId2"/>
                          <a:stretch>
                            <a:fillRect l="-9119" t="-642991" r="-49590" b="-935"/>
                          </a:stretch>
                        </a:blipFill>
                      </a:tcPr>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7" marB="45677"/>
                    </a:tc>
                  </a:tr>
                </a:tbl>
              </a:graphicData>
            </a:graphic>
          </p:graphicFrame>
        </mc:Fallback>
      </mc:AlternateContent>
      <p:sp>
        <p:nvSpPr>
          <p:cNvPr id="46099" name="TextBox 3"/>
          <p:cNvSpPr txBox="1">
            <a:spLocks noChangeArrowheads="1"/>
          </p:cNvSpPr>
          <p:nvPr/>
        </p:nvSpPr>
        <p:spPr bwMode="auto">
          <a:xfrm>
            <a:off x="306388" y="314325"/>
            <a:ext cx="6480175" cy="369888"/>
          </a:xfrm>
          <a:prstGeom prst="rect">
            <a:avLst/>
          </a:prstGeom>
          <a:noFill/>
          <a:ln w="9525">
            <a:noFill/>
            <a:miter lim="800000"/>
            <a:headEnd/>
            <a:tailEnd/>
          </a:ln>
        </p:spPr>
        <p:txBody>
          <a:bodyPr>
            <a:spAutoFit/>
          </a:bodyPr>
          <a:lstStyle/>
          <a:p>
            <a:r>
              <a:rPr lang="en-GB" sz="1800" b="1" dirty="0">
                <a:latin typeface="Verdana" pitchFamily="34" charset="0"/>
              </a:rPr>
              <a:t>Volume</a:t>
            </a:r>
            <a:endParaRPr lang="en-GB" sz="1800" dirty="0"/>
          </a:p>
        </p:txBody>
      </p:sp>
      <p:sp>
        <p:nvSpPr>
          <p:cNvPr id="46100" name="TextBox 3">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3102994545"/>
                  </p:ext>
                </p:extLst>
              </p:nvPr>
            </p:nvGraphicFramePr>
            <p:xfrm>
              <a:off x="306388" y="1764407"/>
              <a:ext cx="9577064" cy="4619574"/>
            </p:xfrm>
            <a:graphic>
              <a:graphicData uri="http://schemas.openxmlformats.org/drawingml/2006/table">
                <a:tbl>
                  <a:tblPr firstRow="1" bandRow="1">
                    <a:tableStyleId>{073A0DAA-6AF3-43AB-8588-CEC1D06C72B9}</a:tableStyleId>
                  </a:tblPr>
                  <a:tblGrid>
                    <a:gridCol w="432000"/>
                    <a:gridCol w="6552776"/>
                    <a:gridCol w="2592288"/>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1097366">
                    <a:tc>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pitchFamily="34" charset="0"/>
                              <a:ea typeface="+mn-ea"/>
                              <a:cs typeface="Arial" pitchFamily="34" charset="0"/>
                            </a:rPr>
                            <a:t>A4</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Simplify and manipulate algebraic expressions (</a:t>
                          </a:r>
                          <a:r>
                            <a:rPr lang="en-GB" sz="1100" b="0" u="sng" kern="1200" dirty="0" smtClean="0">
                              <a:solidFill>
                                <a:schemeClr val="dk1"/>
                              </a:solidFill>
                              <a:latin typeface="Arial" pitchFamily="34" charset="0"/>
                              <a:ea typeface="+mn-ea"/>
                              <a:cs typeface="Arial" pitchFamily="34" charset="0"/>
                            </a:rPr>
                            <a:t>including those involving surds)</a:t>
                          </a:r>
                          <a:r>
                            <a:rPr lang="en-GB" sz="1100" b="0" kern="1200" dirty="0" smtClean="0">
                              <a:solidFill>
                                <a:schemeClr val="dk1"/>
                              </a:solidFill>
                              <a:latin typeface="Arial" pitchFamily="34" charset="0"/>
                              <a:ea typeface="+mn-ea"/>
                              <a:cs typeface="Arial" pitchFamily="34" charset="0"/>
                            </a:rPr>
                            <a:t> by:</a:t>
                          </a:r>
                        </a:p>
                        <a:p>
                          <a:pPr marL="180975" indent="-180975">
                            <a:lnSpc>
                              <a:spcPct val="150000"/>
                            </a:lnSpc>
                            <a:buFont typeface="Arial" panose="020B0604020202020204" pitchFamily="34" charset="0"/>
                            <a:buChar char="•"/>
                          </a:pPr>
                          <a:r>
                            <a:rPr lang="en-GB" sz="1100" b="0" u="sng" kern="1200" dirty="0" smtClean="0">
                              <a:solidFill>
                                <a:schemeClr val="dk1"/>
                              </a:solidFill>
                              <a:latin typeface="Arial" pitchFamily="34" charset="0"/>
                              <a:ea typeface="+mn-ea"/>
                              <a:cs typeface="Arial" pitchFamily="34" charset="0"/>
                            </a:rPr>
                            <a:t>expanding products of two</a:t>
                          </a:r>
                          <a:r>
                            <a:rPr lang="en-GB" sz="1100" b="0"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binomials</a:t>
                          </a:r>
                        </a:p>
                        <a:p>
                          <a:pPr marL="180975" indent="-180975">
                            <a:lnSpc>
                              <a:spcPct val="150000"/>
                            </a:lnSpc>
                            <a:buFont typeface="Arial" panose="020B0604020202020204" pitchFamily="34" charset="0"/>
                            <a:buChar char="•"/>
                          </a:pPr>
                          <a:r>
                            <a:rPr lang="en-GB" sz="1100" b="0" u="sng" kern="1200" baseline="0" dirty="0" smtClean="0">
                              <a:solidFill>
                                <a:schemeClr val="dk1"/>
                              </a:solidFill>
                              <a:latin typeface="Arial" pitchFamily="34" charset="0"/>
                              <a:ea typeface="+mn-ea"/>
                              <a:cs typeface="Arial" pitchFamily="34" charset="0"/>
                            </a:rPr>
                            <a:t>factorising quadratic expressions of the form </a:t>
                          </a:r>
                          <a14:m>
                            <m:oMath xmlns:m="http://schemas.openxmlformats.org/officeDocument/2006/math">
                              <m:r>
                                <a:rPr lang="en-GB" sz="1100" b="0" i="1" u="sng" kern="1200" baseline="0" dirty="0" smtClean="0">
                                  <a:solidFill>
                                    <a:schemeClr val="dk1"/>
                                  </a:solidFill>
                                  <a:latin typeface="Cambria Math"/>
                                  <a:ea typeface="+mn-ea"/>
                                  <a:cs typeface="Arial" pitchFamily="34" charset="0"/>
                                </a:rPr>
                                <m:t>𝑥</m:t>
                              </m:r>
                              <m:r>
                                <a:rPr lang="en-GB" sz="1100" b="0" i="1" u="sng" kern="1200" baseline="30000" dirty="0" smtClean="0">
                                  <a:solidFill>
                                    <a:schemeClr val="dk1"/>
                                  </a:solidFill>
                                  <a:latin typeface="Cambria Math"/>
                                  <a:ea typeface="+mn-ea"/>
                                  <a:cs typeface="Arial" pitchFamily="34" charset="0"/>
                                </a:rPr>
                                <m:t>2</m:t>
                              </m:r>
                              <m:r>
                                <a:rPr lang="en-GB" sz="1100" b="0" i="1" u="sng" kern="1200" baseline="0" dirty="0" smtClean="0">
                                  <a:solidFill>
                                    <a:schemeClr val="dk1"/>
                                  </a:solidFill>
                                  <a:latin typeface="Cambria Math"/>
                                  <a:ea typeface="+mn-ea"/>
                                  <a:cs typeface="Arial" pitchFamily="34" charset="0"/>
                                </a:rPr>
                                <m:t> + </m:t>
                              </m:r>
                              <m:r>
                                <a:rPr lang="en-GB" sz="1100" b="0" i="1" u="sng" kern="1200" baseline="0" dirty="0" err="1" smtClean="0">
                                  <a:solidFill>
                                    <a:schemeClr val="dk1"/>
                                  </a:solidFill>
                                  <a:latin typeface="Cambria Math"/>
                                  <a:ea typeface="+mn-ea"/>
                                  <a:cs typeface="Arial" pitchFamily="34" charset="0"/>
                                </a:rPr>
                                <m:t>𝑏𝑥</m:t>
                              </m:r>
                              <m:r>
                                <a:rPr lang="en-GB" sz="1100" b="0" i="1" u="sng" kern="1200" baseline="0" dirty="0" smtClean="0">
                                  <a:solidFill>
                                    <a:schemeClr val="dk1"/>
                                  </a:solidFill>
                                  <a:latin typeface="Cambria Math"/>
                                  <a:ea typeface="+mn-ea"/>
                                  <a:cs typeface="Arial" pitchFamily="34" charset="0"/>
                                </a:rPr>
                                <m:t> + </m:t>
                              </m:r>
                              <m:r>
                                <a:rPr lang="en-GB" sz="1100" b="0" i="1" u="sng" kern="1200" baseline="0" dirty="0" smtClean="0">
                                  <a:solidFill>
                                    <a:schemeClr val="dk1"/>
                                  </a:solidFill>
                                  <a:latin typeface="Cambria Math"/>
                                  <a:ea typeface="+mn-ea"/>
                                  <a:cs typeface="Arial" pitchFamily="34" charset="0"/>
                                </a:rPr>
                                <m:t>𝑐</m:t>
                              </m:r>
                              <m:r>
                                <a:rPr lang="en-GB" sz="1100" b="0" i="1" u="sng" kern="1200" baseline="0" dirty="0" smtClean="0">
                                  <a:solidFill>
                                    <a:schemeClr val="dk1"/>
                                  </a:solidFill>
                                  <a:latin typeface="Cambria Math"/>
                                  <a:ea typeface="+mn-ea"/>
                                  <a:cs typeface="Arial" pitchFamily="34" charset="0"/>
                                </a:rPr>
                                <m:t> </m:t>
                              </m:r>
                            </m:oMath>
                          </a14:m>
                          <a:r>
                            <a:rPr lang="en-GB" sz="1100" b="0" u="sng" kern="1200" baseline="0" dirty="0" smtClean="0">
                              <a:solidFill>
                                <a:schemeClr val="dk1"/>
                              </a:solidFill>
                              <a:latin typeface="Arial" pitchFamily="34" charset="0"/>
                              <a:ea typeface="+mn-ea"/>
                              <a:cs typeface="Arial" pitchFamily="34" charset="0"/>
                            </a:rPr>
                            <a:t>including the difference of two squares</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simplifying expressions involving sums, products and powers, including the laws of indices</a:t>
                          </a:r>
                          <a:endParaRPr lang="en-GB" sz="1100" b="0" kern="1200" dirty="0" smtClean="0">
                            <a:solidFill>
                              <a:schemeClr val="dk1"/>
                            </a:solidFill>
                            <a:latin typeface="Arial" pitchFamily="34" charset="0"/>
                            <a:ea typeface="+mn-ea"/>
                            <a:cs typeface="Arial" pitchFamily="34" charset="0"/>
                          </a:endParaRPr>
                        </a:p>
                      </a:txBody>
                      <a:tcPr marT="45728" marB="45728"/>
                    </a:tc>
                    <a:tc>
                      <a:txBody>
                        <a:bodyPr/>
                        <a:lstStyle/>
                        <a:p>
                          <a:pPr algn="l"/>
                          <a:endParaRPr lang="en-GB" sz="1100" b="0" dirty="0">
                            <a:latin typeface="Arial" panose="020B0604020202020204" pitchFamily="34" charset="0"/>
                            <a:cs typeface="Arial" panose="020B0604020202020204" pitchFamily="34" charset="0"/>
                          </a:endParaRPr>
                        </a:p>
                      </a:txBody>
                      <a:tcPr marT="45728" marB="45728"/>
                    </a:tc>
                  </a:tr>
                  <a:tr h="627897">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A5</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Understand and use standard mathematical formulae </a:t>
                          </a:r>
                        </a:p>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Rearrange formulae to change the subject</a:t>
                          </a:r>
                        </a:p>
                      </a:txBody>
                      <a:tcPr marT="45728" marB="45728"/>
                    </a:tc>
                    <a:tc>
                      <a:txBody>
                        <a:bodyPr/>
                        <a:lstStyle/>
                        <a:p>
                          <a:pPr marL="180975" marR="0" indent="-180975"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including use of formulae from other subjects in words and</a:t>
                          </a:r>
                          <a:r>
                            <a:rPr lang="en-GB" sz="1100" b="0" kern="1200" baseline="0" dirty="0" smtClean="0">
                              <a:solidFill>
                                <a:schemeClr val="dk1"/>
                              </a:solidFill>
                              <a:latin typeface="Arial" pitchFamily="34" charset="0"/>
                              <a:ea typeface="+mn-ea"/>
                              <a:cs typeface="Arial" pitchFamily="34" charset="0"/>
                            </a:rPr>
                            <a:t> using symbols</a:t>
                          </a:r>
                          <a:endParaRPr lang="en-GB" sz="1100" b="0" kern="1200" dirty="0" smtClean="0">
                            <a:solidFill>
                              <a:schemeClr val="dk1"/>
                            </a:solidFill>
                            <a:latin typeface="Arial" pitchFamily="34" charset="0"/>
                            <a:ea typeface="+mn-ea"/>
                            <a:cs typeface="Arial" pitchFamily="34" charset="0"/>
                          </a:endParaRPr>
                        </a:p>
                        <a:p>
                          <a:pPr algn="l">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28" marB="45728"/>
                    </a:tc>
                  </a:tr>
                  <a:tr h="1008112">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A6</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Know the difference between an equation and an identity</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Argue</a:t>
                          </a:r>
                          <a:r>
                            <a:rPr lang="en-GB" sz="1100" b="0" u="sng" kern="1200" baseline="0" dirty="0" smtClean="0">
                              <a:solidFill>
                                <a:schemeClr val="dk1"/>
                              </a:solidFill>
                              <a:latin typeface="Arial" pitchFamily="34" charset="0"/>
                              <a:ea typeface="+mn-ea"/>
                              <a:cs typeface="Arial" pitchFamily="34" charset="0"/>
                            </a:rPr>
                            <a:t> mathematically to show algebraic expressions are equivalent, and use algebra to support and construct arguments</a:t>
                          </a:r>
                          <a:endParaRPr lang="en-GB" sz="1100" b="0" u="sng" kern="1200" dirty="0" smtClean="0">
                            <a:solidFill>
                              <a:schemeClr val="dk1"/>
                            </a:solidFill>
                            <a:latin typeface="Arial" pitchFamily="34" charset="0"/>
                            <a:ea typeface="+mn-ea"/>
                            <a:cs typeface="Arial" pitchFamily="34" charset="0"/>
                          </a:endParaRPr>
                        </a:p>
                      </a:txBody>
                      <a:tcPr marT="45728" marB="45728"/>
                    </a:tc>
                    <a:tc>
                      <a:txBody>
                        <a:bodyPr/>
                        <a:lstStyle/>
                        <a:p>
                          <a:pPr algn="l">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28" marB="45728"/>
                    </a:tc>
                  </a:tr>
                  <a:tr h="959920">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A7</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Where appropriate, interpret simple expressions as functions with inputs and outputs</a:t>
                          </a:r>
                        </a:p>
                      </a:txBody>
                      <a:tcPr marT="45728" marB="45728"/>
                    </a:tc>
                    <a:tc>
                      <a:txBody>
                        <a:bodyPr/>
                        <a:lstStyle/>
                        <a:p>
                          <a:pPr algn="l"/>
                          <a:endParaRPr lang="en-GB" sz="1100" b="0" dirty="0">
                            <a:latin typeface="Arial" panose="020B0604020202020204" pitchFamily="34" charset="0"/>
                            <a:cs typeface="Arial" panose="020B0604020202020204" pitchFamily="34" charset="0"/>
                          </a:endParaRPr>
                        </a:p>
                      </a:txBody>
                      <a:tcPr marT="45728" marB="45728"/>
                    </a:tc>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3102994545"/>
                  </p:ext>
                </p:extLst>
              </p:nvPr>
            </p:nvGraphicFramePr>
            <p:xfrm>
              <a:off x="306388" y="1764407"/>
              <a:ext cx="9577064" cy="4619574"/>
            </p:xfrm>
            <a:graphic>
              <a:graphicData uri="http://schemas.openxmlformats.org/drawingml/2006/table">
                <a:tbl>
                  <a:tblPr firstRow="1" bandRow="1">
                    <a:tableStyleId>{073A0DAA-6AF3-43AB-8588-CEC1D06C72B9}</a:tableStyleId>
                  </a:tblPr>
                  <a:tblGrid>
                    <a:gridCol w="432000"/>
                    <a:gridCol w="6552776"/>
                    <a:gridCol w="2592288"/>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1097366">
                    <a:tc>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pitchFamily="34" charset="0"/>
                              <a:ea typeface="+mn-ea"/>
                              <a:cs typeface="Arial" pitchFamily="34" charset="0"/>
                            </a:rPr>
                            <a:t>A4</a:t>
                          </a:r>
                          <a:endParaRPr lang="en-GB" sz="1800" b="0" kern="1200" dirty="0" smtClean="0">
                            <a:solidFill>
                              <a:schemeClr val="dk1"/>
                            </a:solidFill>
                            <a:latin typeface="Arial" pitchFamily="34" charset="0"/>
                            <a:ea typeface="+mn-ea"/>
                            <a:cs typeface="Arial" pitchFamily="34" charset="0"/>
                          </a:endParaRPr>
                        </a:p>
                      </a:txBody>
                      <a:tcPr marT="45728" marB="45728" vert="vert" anchor="ctr">
                        <a:solidFill>
                          <a:srgbClr val="FF0000"/>
                        </a:solidFill>
                      </a:tcPr>
                    </a:tc>
                    <a:tc>
                      <a:txBody>
                        <a:bodyPr/>
                        <a:lstStyle/>
                        <a:p>
                          <a:endParaRPr lang="en-US"/>
                        </a:p>
                      </a:txBody>
                      <a:tcPr marT="45728" marB="45728">
                        <a:blipFill rotWithShape="1">
                          <a:blip r:embed="rId2"/>
                          <a:stretch>
                            <a:fillRect l="-8279" t="-72222" r="-39628" b="-249444"/>
                          </a:stretch>
                        </a:blipFill>
                      </a:tcPr>
                    </a:tc>
                    <a:tc>
                      <a:txBody>
                        <a:bodyPr/>
                        <a:lstStyle/>
                        <a:p>
                          <a:pPr algn="l"/>
                          <a:endParaRPr lang="en-GB" sz="1100" b="0" dirty="0">
                            <a:latin typeface="Arial" panose="020B0604020202020204" pitchFamily="34" charset="0"/>
                            <a:cs typeface="Arial" panose="020B0604020202020204" pitchFamily="34" charset="0"/>
                          </a:endParaRPr>
                        </a:p>
                      </a:txBody>
                      <a:tcPr marT="45728" marB="45728"/>
                    </a:tc>
                  </a:tr>
                  <a:tr h="762016">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A5</a:t>
                          </a:r>
                          <a:endParaRPr lang="en-GB" sz="1800" b="0" kern="1200" dirty="0" smtClean="0">
                            <a:solidFill>
                              <a:schemeClr val="dk1"/>
                            </a:solidFill>
                            <a:latin typeface="Arial" pitchFamily="34" charset="0"/>
                            <a:ea typeface="+mn-ea"/>
                            <a:cs typeface="Arial" pitchFamily="34" charset="0"/>
                          </a:endParaRP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Understand and use standard mathematical formulae </a:t>
                          </a:r>
                        </a:p>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Rearrange formulae to change the subject</a:t>
                          </a:r>
                        </a:p>
                      </a:txBody>
                      <a:tcPr marT="45728" marB="45728"/>
                    </a:tc>
                    <a:tc>
                      <a:txBody>
                        <a:bodyPr/>
                        <a:lstStyle/>
                        <a:p>
                          <a:pPr marL="180975" marR="0" indent="-180975"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including use of formulae from other subjects in words and</a:t>
                          </a:r>
                          <a:r>
                            <a:rPr lang="en-GB" sz="1100" b="0" kern="1200" baseline="0" dirty="0" smtClean="0">
                              <a:solidFill>
                                <a:schemeClr val="dk1"/>
                              </a:solidFill>
                              <a:latin typeface="Arial" pitchFamily="34" charset="0"/>
                              <a:ea typeface="+mn-ea"/>
                              <a:cs typeface="Arial" pitchFamily="34" charset="0"/>
                            </a:rPr>
                            <a:t> using symbols</a:t>
                          </a:r>
                          <a:endParaRPr lang="en-GB" sz="1100" b="0" kern="1200" dirty="0" smtClean="0">
                            <a:solidFill>
                              <a:schemeClr val="dk1"/>
                            </a:solidFill>
                            <a:latin typeface="Arial" pitchFamily="34" charset="0"/>
                            <a:ea typeface="+mn-ea"/>
                            <a:cs typeface="Arial" pitchFamily="34" charset="0"/>
                          </a:endParaRPr>
                        </a:p>
                        <a:p>
                          <a:pPr algn="l">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28" marB="45728"/>
                    </a:tc>
                  </a:tr>
                  <a:tr h="1008112">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A6</a:t>
                          </a:r>
                          <a:endParaRPr lang="en-GB" sz="1800" b="0" u="none" kern="1200" dirty="0" smtClean="0">
                            <a:solidFill>
                              <a:schemeClr val="dk1"/>
                            </a:solidFill>
                            <a:latin typeface="Arial" pitchFamily="34" charset="0"/>
                            <a:ea typeface="+mn-ea"/>
                            <a:cs typeface="Arial" pitchFamily="34" charset="0"/>
                          </a:endParaRP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Know the difference between an equation and an identity</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Argue</a:t>
                          </a:r>
                          <a:r>
                            <a:rPr lang="en-GB" sz="1100" b="0" u="sng" kern="1200" baseline="0" dirty="0" smtClean="0">
                              <a:solidFill>
                                <a:schemeClr val="dk1"/>
                              </a:solidFill>
                              <a:latin typeface="Arial" pitchFamily="34" charset="0"/>
                              <a:ea typeface="+mn-ea"/>
                              <a:cs typeface="Arial" pitchFamily="34" charset="0"/>
                            </a:rPr>
                            <a:t> mathematically to show algebraic expressions are equivalent, and use algebra to support and construct arguments</a:t>
                          </a:r>
                          <a:endParaRPr lang="en-GB" sz="1100" b="0" u="sng" kern="1200" dirty="0" smtClean="0">
                            <a:solidFill>
                              <a:schemeClr val="dk1"/>
                            </a:solidFill>
                            <a:latin typeface="Arial" pitchFamily="34" charset="0"/>
                            <a:ea typeface="+mn-ea"/>
                            <a:cs typeface="Arial" pitchFamily="34" charset="0"/>
                          </a:endParaRPr>
                        </a:p>
                      </a:txBody>
                      <a:tcPr marT="45728" marB="45728"/>
                    </a:tc>
                    <a:tc>
                      <a:txBody>
                        <a:bodyPr/>
                        <a:lstStyle/>
                        <a:p>
                          <a:pPr algn="l">
                            <a:buFont typeface="Wingdings" pitchFamily="2" charset="2"/>
                            <a:buChar char="Ø"/>
                          </a:pPr>
                          <a:endParaRPr lang="en-GB" sz="1100" b="0" dirty="0">
                            <a:latin typeface="Arial" panose="020B0604020202020204" pitchFamily="34" charset="0"/>
                            <a:cs typeface="Arial" panose="020B0604020202020204" pitchFamily="34" charset="0"/>
                          </a:endParaRPr>
                        </a:p>
                      </a:txBody>
                      <a:tcPr marT="45728" marB="45728"/>
                    </a:tc>
                  </a:tr>
                  <a:tr h="959920">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A7</a:t>
                          </a:r>
                          <a:endParaRPr lang="en-GB" sz="1800" b="0" kern="1200" dirty="0" smtClean="0">
                            <a:solidFill>
                              <a:schemeClr val="dk1"/>
                            </a:solidFill>
                            <a:latin typeface="Arial" pitchFamily="34" charset="0"/>
                            <a:ea typeface="+mn-ea"/>
                            <a:cs typeface="Arial" pitchFamily="34" charset="0"/>
                          </a:endParaRP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Where appropriate, interpret simple expressions as functions with inputs and outputs</a:t>
                          </a:r>
                        </a:p>
                      </a:txBody>
                      <a:tcPr marT="45728" marB="45728"/>
                    </a:tc>
                    <a:tc>
                      <a:txBody>
                        <a:bodyPr/>
                        <a:lstStyle/>
                        <a:p>
                          <a:pPr algn="l"/>
                          <a:endParaRPr lang="en-GB" sz="1100" b="0" dirty="0">
                            <a:latin typeface="Arial" panose="020B0604020202020204" pitchFamily="34" charset="0"/>
                            <a:cs typeface="Arial" panose="020B0604020202020204" pitchFamily="34" charset="0"/>
                          </a:endParaRPr>
                        </a:p>
                      </a:txBody>
                      <a:tcPr marT="45728" marB="45728"/>
                    </a:tc>
                  </a:tr>
                </a:tbl>
              </a:graphicData>
            </a:graphic>
          </p:graphicFrame>
        </mc:Fallback>
      </mc:AlternateContent>
      <p:sp>
        <p:nvSpPr>
          <p:cNvPr id="49168" name="TextBox 3"/>
          <p:cNvSpPr txBox="1">
            <a:spLocks noChangeArrowheads="1"/>
          </p:cNvSpPr>
          <p:nvPr/>
        </p:nvSpPr>
        <p:spPr bwMode="auto">
          <a:xfrm>
            <a:off x="306388" y="252413"/>
            <a:ext cx="6480175" cy="923330"/>
          </a:xfrm>
          <a:prstGeom prst="rect">
            <a:avLst/>
          </a:prstGeom>
          <a:noFill/>
          <a:ln w="9525">
            <a:noFill/>
            <a:miter lim="800000"/>
            <a:headEnd/>
            <a:tailEnd/>
          </a:ln>
        </p:spPr>
        <p:txBody>
          <a:bodyPr>
            <a:spAutoFit/>
          </a:bodyPr>
          <a:lstStyle/>
          <a:p>
            <a:r>
              <a:rPr lang="en-GB" sz="1800" b="1" dirty="0" smtClean="0">
                <a:latin typeface="Verdana" pitchFamily="34" charset="0"/>
              </a:rPr>
              <a:t>Algebra: Quadratics, Rearranging Formulae and Identities</a:t>
            </a:r>
            <a:endParaRPr lang="en-GB" sz="1800" b="1" dirty="0">
              <a:latin typeface="Verdana" pitchFamily="34" charset="0"/>
              <a:hlinkClick r:id="rId3"/>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42883224"/>
              </p:ext>
            </p:extLst>
          </p:nvPr>
        </p:nvGraphicFramePr>
        <p:xfrm>
          <a:off x="609037" y="1620391"/>
          <a:ext cx="8914127" cy="4608512"/>
        </p:xfrm>
        <a:graphic>
          <a:graphicData uri="http://schemas.openxmlformats.org/drawingml/2006/table">
            <a:tbl>
              <a:tblPr firstRow="1" bandRow="1">
                <a:tableStyleId>{073A0DAA-6AF3-43AB-8588-CEC1D06C72B9}</a:tableStyleId>
              </a:tblPr>
              <a:tblGrid>
                <a:gridCol w="432000"/>
                <a:gridCol w="3217333"/>
                <a:gridCol w="5264794"/>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184937">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088232">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275256"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11</a:t>
            </a:r>
            <a:endParaRPr lang="en-GB" sz="1800" b="1" dirty="0">
              <a:latin typeface="Verdana" pitchFamily="34" charset="0"/>
            </a:endParaRPr>
          </a:p>
        </p:txBody>
      </p:sp>
      <p:sp>
        <p:nvSpPr>
          <p:cNvPr id="7" name="TextBox 6">
            <a:hlinkClick r:id="rId2" action="ppaction://hlinksldjump"/>
          </p:cNvPr>
          <p:cNvSpPr txBox="1"/>
          <p:nvPr/>
        </p:nvSpPr>
        <p:spPr>
          <a:xfrm>
            <a:off x="447742" y="7051364"/>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144617189"/>
              </p:ext>
            </p:extLst>
          </p:nvPr>
        </p:nvGraphicFramePr>
        <p:xfrm>
          <a:off x="522288" y="1476375"/>
          <a:ext cx="9360916" cy="3024336"/>
        </p:xfrm>
        <a:graphic>
          <a:graphicData uri="http://schemas.openxmlformats.org/drawingml/2006/table">
            <a:tbl>
              <a:tblPr firstRow="1" bandRow="1">
                <a:tableStyleId>{073A0DAA-6AF3-43AB-8588-CEC1D06C72B9}</a:tableStyleId>
              </a:tblPr>
              <a:tblGrid>
                <a:gridCol w="432000"/>
                <a:gridCol w="3219656"/>
                <a:gridCol w="5709260"/>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2232176">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A22</a:t>
                      </a:r>
                    </a:p>
                  </a:txBody>
                  <a:tcPr marT="45728" marB="45728" vert="vert" anchor="ctr">
                    <a:solidFill>
                      <a:srgbClr val="FF0000"/>
                    </a:solidFill>
                  </a:tcPr>
                </a:tc>
                <a:tc>
                  <a:txBody>
                    <a:bodyPr/>
                    <a:lstStyle/>
                    <a:p>
                      <a:pPr>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Solve linear inequalities in one variable</a:t>
                      </a:r>
                    </a:p>
                    <a:p>
                      <a:pPr>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 </a:t>
                      </a:r>
                      <a:r>
                        <a:rPr lang="en-GB" sz="1100" b="0" u="sng" kern="1200" dirty="0" smtClean="0">
                          <a:solidFill>
                            <a:schemeClr val="dk1"/>
                          </a:solidFill>
                          <a:latin typeface="Arial" pitchFamily="34" charset="0"/>
                          <a:ea typeface="+mn-ea"/>
                          <a:cs typeface="Arial" pitchFamily="34" charset="0"/>
                        </a:rPr>
                        <a:t>Represent the solution set on a number line</a:t>
                      </a:r>
                    </a:p>
                  </a:txBody>
                  <a:tcPr marT="45728" marB="45728"/>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sng" kern="1200" dirty="0" smtClean="0">
                          <a:solidFill>
                            <a:schemeClr val="dk1"/>
                          </a:solidFill>
                          <a:latin typeface="Arial" pitchFamily="34" charset="0"/>
                          <a:ea typeface="+mn-ea"/>
                          <a:cs typeface="Arial" pitchFamily="34" charset="0"/>
                        </a:rPr>
                        <a:t>know the conventions of an open circle on a number</a:t>
                      </a:r>
                      <a:r>
                        <a:rPr lang="en-GB" sz="1100" b="0" u="sng" kern="1200" baseline="0" dirty="0" smtClean="0">
                          <a:solidFill>
                            <a:schemeClr val="dk1"/>
                          </a:solidFill>
                          <a:latin typeface="Arial" pitchFamily="34" charset="0"/>
                          <a:ea typeface="+mn-ea"/>
                          <a:cs typeface="Arial" pitchFamily="34" charset="0"/>
                        </a:rPr>
                        <a:t> line for a strict inequality and a closed circle for an included boundary</a:t>
                      </a:r>
                      <a:endParaRPr lang="en-GB" sz="1100" b="0" u="sng"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p:sp>
        <p:nvSpPr>
          <p:cNvPr id="4916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Inequalities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917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4017086"/>
              </p:ext>
            </p:extLst>
          </p:nvPr>
        </p:nvGraphicFramePr>
        <p:xfrm>
          <a:off x="522288" y="1332359"/>
          <a:ext cx="9288908" cy="4988198"/>
        </p:xfrm>
        <a:graphic>
          <a:graphicData uri="http://schemas.openxmlformats.org/drawingml/2006/table">
            <a:tbl>
              <a:tblPr firstRow="1" bandRow="1">
                <a:tableStyleId>{073A0DAA-6AF3-43AB-8588-CEC1D06C72B9}</a:tableStyleId>
              </a:tblPr>
              <a:tblGrid>
                <a:gridCol w="432000"/>
                <a:gridCol w="3219656"/>
                <a:gridCol w="5637252"/>
              </a:tblGrid>
              <a:tr h="791838">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1872458">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A17</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rPr>
                        <a:t>Solve linear equations in one unknown algebraically </a:t>
                      </a: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Including those with the unknown on both sides of the equation</a:t>
                      </a:r>
                    </a:p>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rPr>
                        <a:t>Find approximate solutions using a graph</a:t>
                      </a:r>
                      <a:endParaRPr lang="en-GB" sz="1100" b="0" u="sng" kern="1200" dirty="0" smtClean="0">
                        <a:solidFill>
                          <a:schemeClr val="dk1"/>
                        </a:solidFill>
                        <a:latin typeface="Arial" pitchFamily="34" charset="0"/>
                        <a:ea typeface="+mn-ea"/>
                        <a:cs typeface="Arial" pitchFamily="34" charset="0"/>
                      </a:endParaRPr>
                    </a:p>
                  </a:txBody>
                  <a:tcPr marT="45728" marB="45728"/>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including use of brackets</a:t>
                      </a: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r h="2323902">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A21</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Translate simple situations or procedures into algebraic expressions or</a:t>
                      </a:r>
                      <a:r>
                        <a:rPr lang="en-GB" sz="1100" b="0" u="sng" kern="1200" baseline="0" dirty="0" smtClean="0">
                          <a:solidFill>
                            <a:schemeClr val="dk1"/>
                          </a:solidFill>
                          <a:latin typeface="Arial" pitchFamily="34" charset="0"/>
                          <a:ea typeface="+mn-ea"/>
                          <a:cs typeface="Arial" pitchFamily="34" charset="0"/>
                        </a:rPr>
                        <a:t> formulae; derive an equation (or two simultaneous equations) and the solve the equation(s) and interpret the solution</a:t>
                      </a:r>
                      <a:endParaRPr lang="en-GB" sz="1100" b="0" u="sng" kern="1200" dirty="0" smtClean="0">
                        <a:solidFill>
                          <a:schemeClr val="dk1"/>
                        </a:solidFill>
                        <a:latin typeface="Arial" pitchFamily="34" charset="0"/>
                        <a:ea typeface="+mn-ea"/>
                        <a:cs typeface="Arial" pitchFamily="34" charset="0"/>
                      </a:endParaRPr>
                    </a:p>
                  </a:txBody>
                  <a:tcPr marT="45728" marB="45728"/>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including solution of geometrical problems and problems set in context</a:t>
                      </a:r>
                      <a:endParaRPr lang="en-GB" sz="1100" b="0" u="sng" kern="1200" dirty="0" smtClean="0">
                        <a:solidFill>
                          <a:schemeClr val="dk1"/>
                        </a:solidFill>
                        <a:latin typeface="Arial" pitchFamily="34" charset="0"/>
                        <a:ea typeface="+mn-ea"/>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p:sp>
        <p:nvSpPr>
          <p:cNvPr id="4916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Algebra and graphs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917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96150866"/>
              </p:ext>
            </p:extLst>
          </p:nvPr>
        </p:nvGraphicFramePr>
        <p:xfrm>
          <a:off x="488876" y="1548383"/>
          <a:ext cx="9682286" cy="4621377"/>
        </p:xfrm>
        <a:graphic>
          <a:graphicData uri="http://schemas.openxmlformats.org/drawingml/2006/table">
            <a:tbl>
              <a:tblPr firstRow="1" bandRow="1">
                <a:tableStyleId>{073A0DAA-6AF3-43AB-8588-CEC1D06C72B9}</a:tableStyleId>
              </a:tblPr>
              <a:tblGrid>
                <a:gridCol w="432000"/>
                <a:gridCol w="5571140"/>
                <a:gridCol w="3679146"/>
              </a:tblGrid>
              <a:tr h="826415">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8" marB="4571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8" marB="4571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8" marB="45718" anchor="ctr"/>
                </a:tc>
              </a:tr>
              <a:tr h="1837881">
                <a:tc>
                  <a:txBody>
                    <a:bodyPr/>
                    <a:lstStyle/>
                    <a:p>
                      <a:pPr marL="0" indent="0" algn="ctr">
                        <a:lnSpc>
                          <a:spcPct val="150000"/>
                        </a:lnSpc>
                        <a:buFont typeface="Wingdings" pitchFamily="2" charset="2"/>
                        <a:buNone/>
                      </a:pPr>
                      <a:r>
                        <a:rPr lang="en-GB" sz="1800" b="0" dirty="0" smtClean="0">
                          <a:latin typeface="Arial" pitchFamily="34" charset="0"/>
                          <a:cs typeface="Arial" pitchFamily="34" charset="0"/>
                        </a:rPr>
                        <a:t>N4</a:t>
                      </a:r>
                    </a:p>
                  </a:txBody>
                  <a:tcPr marT="45718" marB="45718"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Use the concepts and</a:t>
                      </a:r>
                      <a:r>
                        <a:rPr lang="en-GB" sz="1100" b="0" baseline="0" dirty="0" smtClean="0">
                          <a:latin typeface="Arial" pitchFamily="34" charset="0"/>
                          <a:cs typeface="Arial" pitchFamily="34" charset="0"/>
                        </a:rPr>
                        <a:t> vocabulary of prime numbers, factors (divisors), multiples, common factors, common multiples, highest common factor, lowest common multiple, prime factorisation, including using product notation, and the unique factorisation theorem</a:t>
                      </a:r>
                      <a:endParaRPr lang="en-GB" sz="1100" b="0" dirty="0" smtClean="0">
                        <a:latin typeface="Arial" pitchFamily="34" charset="0"/>
                        <a:cs typeface="Arial" pitchFamily="34" charset="0"/>
                      </a:endParaRPr>
                    </a:p>
                  </a:txBody>
                  <a:tcPr marT="45718" marB="45718"/>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prime factor decomposition including product of prime factors written in index form</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kern="1200" dirty="0" smtClean="0">
                        <a:solidFill>
                          <a:srgbClr val="FF0000"/>
                        </a:solidFill>
                        <a:latin typeface="Arial" pitchFamily="34" charset="0"/>
                        <a:ea typeface="+mn-ea"/>
                        <a:cs typeface="Arial" pitchFamily="34" charset="0"/>
                      </a:endParaRPr>
                    </a:p>
                  </a:txBody>
                  <a:tcPr marT="45718" marB="45718"/>
                </a:tc>
              </a:tr>
              <a:tr h="1957081">
                <a:tc>
                  <a:txBody>
                    <a:bodyPr/>
                    <a:lstStyle/>
                    <a:p>
                      <a:pPr marL="0" indent="0" algn="ctr">
                        <a:lnSpc>
                          <a:spcPct val="150000"/>
                        </a:lnSpc>
                        <a:buFont typeface="Wingdings" pitchFamily="2" charset="2"/>
                        <a:buNone/>
                      </a:pPr>
                      <a:r>
                        <a:rPr lang="en-GB" sz="1800" b="0" dirty="0" smtClean="0">
                          <a:latin typeface="Arial" pitchFamily="34" charset="0"/>
                          <a:cs typeface="Arial" pitchFamily="34" charset="0"/>
                        </a:rPr>
                        <a:t>N5</a:t>
                      </a:r>
                    </a:p>
                  </a:txBody>
                  <a:tcPr marT="45718" marB="45718" vert="vert" anchor="ctr">
                    <a:solidFill>
                      <a:srgbClr val="3B5AF7"/>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Apply systematic listing strategies</a:t>
                      </a:r>
                    </a:p>
                  </a:txBody>
                  <a:tcPr marT="45718" marB="45718"/>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en-GB" sz="1100" b="0" dirty="0" smtClean="0">
                          <a:latin typeface="Arial" pitchFamily="34" charset="0"/>
                          <a:cs typeface="Arial" pitchFamily="34" charset="0"/>
                        </a:rPr>
                        <a:t>including using lists,</a:t>
                      </a:r>
                      <a:r>
                        <a:rPr lang="en-GB" sz="1100" b="0" baseline="0" dirty="0" smtClean="0">
                          <a:latin typeface="Arial" pitchFamily="34" charset="0"/>
                          <a:cs typeface="Arial" pitchFamily="34" charset="0"/>
                        </a:rPr>
                        <a:t> tables and diagrams</a:t>
                      </a:r>
                      <a:endParaRPr lang="en-GB" sz="1100" b="0" dirty="0" smtClean="0">
                        <a:latin typeface="Arial" pitchFamily="34" charset="0"/>
                        <a:cs typeface="Arial" pitchFamily="34" charset="0"/>
                      </a:endParaRPr>
                    </a:p>
                    <a:p>
                      <a:pPr marL="0" indent="0">
                        <a:lnSpc>
                          <a:spcPct val="150000"/>
                        </a:lnSpc>
                        <a:buFont typeface="Wingdings" panose="05000000000000000000" pitchFamily="2" charset="2"/>
                        <a:buNone/>
                      </a:pPr>
                      <a:endParaRPr lang="en-GB" sz="1100" b="0" kern="1200" dirty="0" smtClean="0">
                        <a:solidFill>
                          <a:schemeClr val="tx1"/>
                        </a:solidFill>
                        <a:latin typeface="Arial" pitchFamily="34" charset="0"/>
                        <a:ea typeface="+mn-ea"/>
                        <a:cs typeface="Arial" pitchFamily="34" charset="0"/>
                      </a:endParaRPr>
                    </a:p>
                  </a:txBody>
                  <a:tcPr marT="45718" marB="45718"/>
                </a:tc>
              </a:tr>
            </a:tbl>
          </a:graphicData>
        </a:graphic>
      </p:graphicFrame>
      <p:sp>
        <p:nvSpPr>
          <p:cNvPr id="14355" name="TextBox 3"/>
          <p:cNvSpPr txBox="1">
            <a:spLocks noChangeArrowheads="1"/>
          </p:cNvSpPr>
          <p:nvPr/>
        </p:nvSpPr>
        <p:spPr bwMode="auto">
          <a:xfrm>
            <a:off x="488950" y="431800"/>
            <a:ext cx="2955925" cy="369888"/>
          </a:xfrm>
          <a:prstGeom prst="rect">
            <a:avLst/>
          </a:prstGeom>
          <a:noFill/>
          <a:ln w="9525">
            <a:noFill/>
            <a:miter lim="800000"/>
            <a:headEnd/>
            <a:tailEnd/>
          </a:ln>
        </p:spPr>
        <p:txBody>
          <a:bodyPr wrap="none">
            <a:spAutoFit/>
          </a:bodyPr>
          <a:lstStyle/>
          <a:p>
            <a:r>
              <a:rPr lang="en-GB" sz="1800" b="1" dirty="0">
                <a:latin typeface="Verdana" pitchFamily="34" charset="0"/>
              </a:rPr>
              <a:t>Factors and Multiples</a:t>
            </a:r>
          </a:p>
        </p:txBody>
      </p:sp>
      <p:sp>
        <p:nvSpPr>
          <p:cNvPr id="8" name="Right Arrow 7">
            <a:hlinkClick r:id="" action="ppaction://hlinkshowjump?jump=nextslide"/>
          </p:cNvPr>
          <p:cNvSpPr/>
          <p:nvPr/>
        </p:nvSpPr>
        <p:spPr>
          <a:xfrm>
            <a:off x="8235950" y="70056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extBox 1">
            <a:hlinkClick r:id="rId2"/>
          </p:cNvPr>
          <p:cNvSpPr txBox="1"/>
          <p:nvPr/>
        </p:nvSpPr>
        <p:spPr>
          <a:xfrm>
            <a:off x="7074893" y="7005638"/>
            <a:ext cx="1512168" cy="415498"/>
          </a:xfrm>
          <a:prstGeom prst="rect">
            <a:avLst/>
          </a:prstGeom>
          <a:solidFill>
            <a:schemeClr val="tx2"/>
          </a:solidFill>
          <a:effectLst>
            <a:glow rad="101600">
              <a:schemeClr val="accent1">
                <a:satMod val="175000"/>
                <a:alpha val="40000"/>
              </a:schemeClr>
            </a:glow>
          </a:effectLst>
          <a:scene3d>
            <a:camera prst="orthographicFront"/>
            <a:lightRig rig="threePt" dir="t"/>
          </a:scene3d>
          <a:sp3d>
            <a:bevelT/>
          </a:sp3d>
        </p:spPr>
        <p:txBody>
          <a:bodyPr wrap="square" rtlCol="0">
            <a:spAutoFit/>
          </a:bodyPr>
          <a:lstStyle/>
          <a:p>
            <a:r>
              <a:rPr lang="en-GB" dirty="0" smtClean="0">
                <a:solidFill>
                  <a:schemeClr val="bg1"/>
                </a:solidFill>
              </a:rPr>
              <a:t>Resources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Sketching Graphs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917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mc:AlternateContent xmlns:mc="http://schemas.openxmlformats.org/markup-compatibility/2006">
        <mc:Choice xmlns:a14="http://schemas.microsoft.com/office/drawing/2010/main" Requires="a14">
          <p:graphicFrame>
            <p:nvGraphicFramePr>
              <p:cNvPr id="8" name="Table 7"/>
              <p:cNvGraphicFramePr>
                <a:graphicFrameLocks noGrp="1"/>
              </p:cNvGraphicFramePr>
              <p:nvPr>
                <p:extLst>
                  <p:ext uri="{D42A27DB-BD31-4B8C-83A1-F6EECF244321}">
                    <p14:modId xmlns:p14="http://schemas.microsoft.com/office/powerpoint/2010/main" val="1785305394"/>
                  </p:ext>
                </p:extLst>
              </p:nvPr>
            </p:nvGraphicFramePr>
            <p:xfrm>
              <a:off x="522288" y="1620391"/>
              <a:ext cx="9000876" cy="3816424"/>
            </p:xfrm>
            <a:graphic>
              <a:graphicData uri="http://schemas.openxmlformats.org/drawingml/2006/table">
                <a:tbl>
                  <a:tblPr firstRow="1" bandRow="1">
                    <a:tableStyleId>{073A0DAA-6AF3-43AB-8588-CEC1D06C72B9}</a:tableStyleId>
                  </a:tblPr>
                  <a:tblGrid>
                    <a:gridCol w="432000"/>
                    <a:gridCol w="3219656"/>
                    <a:gridCol w="5349220"/>
                  </a:tblGrid>
                  <a:tr h="791838">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302458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A12</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Recognise, sketch and</a:t>
                          </a:r>
                          <a:r>
                            <a:rPr lang="en-GB" sz="1100" b="0" u="none" kern="1200" baseline="0" dirty="0" smtClean="0">
                              <a:solidFill>
                                <a:schemeClr val="dk1"/>
                              </a:solidFill>
                              <a:latin typeface="Arial" pitchFamily="34" charset="0"/>
                              <a:ea typeface="+mn-ea"/>
                              <a:cs typeface="Arial" pitchFamily="34" charset="0"/>
                            </a:rPr>
                            <a:t> interpret graphs of linear functions, quadratic functions, simple cubic functions and the reciprocal function </a:t>
                          </a:r>
                          <a14:m>
                            <m:oMath xmlns:m="http://schemas.openxmlformats.org/officeDocument/2006/math">
                              <m:r>
                                <a:rPr lang="en-GB" sz="1100" b="0" i="1" u="none" kern="1200" smtClean="0">
                                  <a:solidFill>
                                    <a:schemeClr val="dk1"/>
                                  </a:solidFill>
                                  <a:effectLst/>
                                  <a:latin typeface="Cambria Math"/>
                                  <a:ea typeface="+mn-ea"/>
                                  <a:cs typeface="+mn-cs"/>
                                </a:rPr>
                                <m:t>𝑦</m:t>
                              </m:r>
                              <m:r>
                                <a:rPr lang="en-GB" sz="1100" b="0" i="1" u="none" kern="1200" smtClean="0">
                                  <a:solidFill>
                                    <a:schemeClr val="dk1"/>
                                  </a:solidFill>
                                  <a:effectLst/>
                                  <a:latin typeface="Cambria Math"/>
                                  <a:ea typeface="+mn-ea"/>
                                  <a:cs typeface="+mn-cs"/>
                                </a:rPr>
                                <m:t>= </m:t>
                              </m:r>
                              <m:f>
                                <m:fPr>
                                  <m:ctrlPr>
                                    <a:rPr lang="en-GB" sz="1100" b="0" i="1" u="none" kern="1200">
                                      <a:solidFill>
                                        <a:schemeClr val="dk1"/>
                                      </a:solidFill>
                                      <a:effectLst/>
                                      <a:latin typeface="Cambria Math"/>
                                      <a:ea typeface="+mn-ea"/>
                                      <a:cs typeface="+mn-cs"/>
                                    </a:rPr>
                                  </m:ctrlPr>
                                </m:fPr>
                                <m:num>
                                  <m:r>
                                    <a:rPr lang="en-GB" sz="1100" b="0" i="1" u="none" kern="1200">
                                      <a:solidFill>
                                        <a:schemeClr val="dk1"/>
                                      </a:solidFill>
                                      <a:effectLst/>
                                      <a:latin typeface="Cambria Math"/>
                                      <a:ea typeface="+mn-ea"/>
                                      <a:cs typeface="+mn-cs"/>
                                    </a:rPr>
                                    <m:t>1</m:t>
                                  </m:r>
                                </m:num>
                                <m:den>
                                  <m:r>
                                    <a:rPr lang="en-GB" sz="1100" b="0" i="1" u="none" kern="1200">
                                      <a:solidFill>
                                        <a:schemeClr val="dk1"/>
                                      </a:solidFill>
                                      <a:effectLst/>
                                      <a:latin typeface="Cambria Math"/>
                                      <a:ea typeface="+mn-ea"/>
                                      <a:cs typeface="+mn-cs"/>
                                    </a:rPr>
                                    <m:t>𝑥</m:t>
                                  </m:r>
                                </m:den>
                              </m:f>
                            </m:oMath>
                          </a14:m>
                          <a:r>
                            <a:rPr lang="en-GB" sz="1100" b="0" u="none" kern="1200" dirty="0">
                              <a:solidFill>
                                <a:schemeClr val="dk1"/>
                              </a:solidFill>
                              <a:effectLst/>
                              <a:latin typeface="Arial" panose="020B0604020202020204" pitchFamily="34" charset="0"/>
                              <a:ea typeface="+mn-ea"/>
                              <a:cs typeface="Arial" panose="020B0604020202020204" pitchFamily="34" charset="0"/>
                            </a:rPr>
                            <a:t> with </a:t>
                          </a:r>
                          <a14:m>
                            <m:oMath xmlns:m="http://schemas.openxmlformats.org/officeDocument/2006/math">
                              <m:r>
                                <a:rPr lang="en-GB" sz="1100" b="0" i="1" u="none" kern="1200">
                                  <a:solidFill>
                                    <a:schemeClr val="dk1"/>
                                  </a:solidFill>
                                  <a:effectLst/>
                                  <a:latin typeface="Cambria Math"/>
                                  <a:ea typeface="+mn-ea"/>
                                  <a:cs typeface="+mn-cs"/>
                                </a:rPr>
                                <m:t>𝑥</m:t>
                              </m:r>
                              <m:r>
                                <a:rPr lang="en-GB" sz="1100" b="0" i="1" u="none" kern="1200">
                                  <a:solidFill>
                                    <a:schemeClr val="dk1"/>
                                  </a:solidFill>
                                  <a:effectLst/>
                                  <a:latin typeface="Cambria Math"/>
                                  <a:ea typeface="+mn-ea"/>
                                  <a:cs typeface="+mn-cs"/>
                                </a:rPr>
                                <m:t> ≠0</m:t>
                              </m:r>
                            </m:oMath>
                          </a14:m>
                          <a:endParaRPr lang="en-GB" sz="1100" b="0" u="none" kern="1200" dirty="0" smtClean="0">
                            <a:solidFill>
                              <a:schemeClr val="dk1"/>
                            </a:solidFill>
                            <a:latin typeface="Arial" pitchFamily="34" charset="0"/>
                            <a:ea typeface="+mn-ea"/>
                            <a:cs typeface="Arial" pitchFamily="34" charset="0"/>
                          </a:endParaRPr>
                        </a:p>
                      </a:txBody>
                      <a:tcPr marT="45728" marB="45728"/>
                    </a:tc>
                    <a:tc>
                      <a:txBody>
                        <a:bodyPr/>
                        <a:lstStyle/>
                        <a:p>
                          <a:pPr>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 including using</a:t>
                          </a:r>
                          <a:r>
                            <a:rPr lang="en-GB" sz="1100" b="0" kern="1200" baseline="0" dirty="0" smtClean="0">
                              <a:solidFill>
                                <a:schemeClr val="dk1"/>
                              </a:solidFill>
                              <a:latin typeface="Arial" pitchFamily="34" charset="0"/>
                              <a:ea typeface="+mn-ea"/>
                              <a:cs typeface="Arial" pitchFamily="34" charset="0"/>
                            </a:rPr>
                            <a:t> the symmetry of functions</a:t>
                          </a: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mc:Choice>
        <mc:Fallback>
          <p:graphicFrame>
            <p:nvGraphicFramePr>
              <p:cNvPr id="8" name="Table 7"/>
              <p:cNvGraphicFramePr>
                <a:graphicFrameLocks noGrp="1"/>
              </p:cNvGraphicFramePr>
              <p:nvPr>
                <p:extLst>
                  <p:ext uri="{D42A27DB-BD31-4B8C-83A1-F6EECF244321}">
                    <p14:modId xmlns:p14="http://schemas.microsoft.com/office/powerpoint/2010/main" val="1785305394"/>
                  </p:ext>
                </p:extLst>
              </p:nvPr>
            </p:nvGraphicFramePr>
            <p:xfrm>
              <a:off x="522288" y="1620391"/>
              <a:ext cx="9000876" cy="3816424"/>
            </p:xfrm>
            <a:graphic>
              <a:graphicData uri="http://schemas.openxmlformats.org/drawingml/2006/table">
                <a:tbl>
                  <a:tblPr firstRow="1" bandRow="1">
                    <a:tableStyleId>{073A0DAA-6AF3-43AB-8588-CEC1D06C72B9}</a:tableStyleId>
                  </a:tblPr>
                  <a:tblGrid>
                    <a:gridCol w="432000"/>
                    <a:gridCol w="3219656"/>
                    <a:gridCol w="5349220"/>
                  </a:tblGrid>
                  <a:tr h="791838">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302458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A12</a:t>
                          </a:r>
                        </a:p>
                      </a:txBody>
                      <a:tcPr marT="45728" marB="45728" vert="vert" anchor="ctr">
                        <a:solidFill>
                          <a:srgbClr val="FF0000"/>
                        </a:solidFill>
                      </a:tcPr>
                    </a:tc>
                    <a:tc>
                      <a:txBody>
                        <a:bodyPr/>
                        <a:lstStyle/>
                        <a:p>
                          <a:endParaRPr lang="en-US"/>
                        </a:p>
                      </a:txBody>
                      <a:tcPr marT="45728" marB="45728">
                        <a:blipFill rotWithShape="1">
                          <a:blip r:embed="rId4"/>
                          <a:stretch>
                            <a:fillRect l="-16288" t="-26411" r="-166288"/>
                          </a:stretch>
                        </a:blipFill>
                      </a:tcPr>
                    </a:tc>
                    <a:tc>
                      <a:txBody>
                        <a:bodyPr/>
                        <a:lstStyle/>
                        <a:p>
                          <a:pPr>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 including using</a:t>
                          </a:r>
                          <a:r>
                            <a:rPr lang="en-GB" sz="1100" b="0" kern="1200" baseline="0" dirty="0" smtClean="0">
                              <a:solidFill>
                                <a:schemeClr val="dk1"/>
                              </a:solidFill>
                              <a:latin typeface="Arial" pitchFamily="34" charset="0"/>
                              <a:ea typeface="+mn-ea"/>
                              <a:cs typeface="Arial" pitchFamily="34" charset="0"/>
                            </a:rPr>
                            <a:t> the symmetry of functions</a:t>
                          </a: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mc:Fallback>
      </mc:AlternateContent>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3462897447"/>
                  </p:ext>
                </p:extLst>
              </p:nvPr>
            </p:nvGraphicFramePr>
            <p:xfrm>
              <a:off x="522288" y="1388044"/>
              <a:ext cx="9576940" cy="3707222"/>
            </p:xfrm>
            <a:graphic>
              <a:graphicData uri="http://schemas.openxmlformats.org/drawingml/2006/table">
                <a:tbl>
                  <a:tblPr firstRow="1" bandRow="1">
                    <a:tableStyleId>{073A0DAA-6AF3-43AB-8588-CEC1D06C72B9}</a:tableStyleId>
                  </a:tblPr>
                  <a:tblGrid>
                    <a:gridCol w="432000"/>
                    <a:gridCol w="5688556"/>
                    <a:gridCol w="3456384"/>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720330">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R10</a:t>
                          </a:r>
                        </a:p>
                      </a:txBody>
                      <a:tcPr marT="45728" marB="45728" vert="vert" anchor="ctr">
                        <a:solidFill>
                          <a:srgbClr val="E69CA4"/>
                        </a:solidFill>
                      </a:tcPr>
                    </a:tc>
                    <a:tc>
                      <a:txBody>
                        <a:bodyPr/>
                        <a:lstStyle/>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Solve problems involving direct and inverse proportion, including graphical and algebraic representations</a:t>
                          </a:r>
                        </a:p>
                      </a:txBody>
                      <a:tcPr marT="45728" marB="45728"/>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R13</a:t>
                          </a:r>
                        </a:p>
                      </a:txBody>
                      <a:tcPr marT="45728" marB="45728" vert="vert" anchor="ctr">
                        <a:solidFill>
                          <a:srgbClr val="E69CA4"/>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Understand that </a:t>
                          </a:r>
                          <a14:m>
                            <m:oMath xmlns:m="http://schemas.openxmlformats.org/officeDocument/2006/math">
                              <m:r>
                                <a:rPr lang="en-GB" sz="1100" b="0" i="1" u="sng" kern="1200" smtClean="0">
                                  <a:solidFill>
                                    <a:schemeClr val="dk1"/>
                                  </a:solidFill>
                                  <a:latin typeface="Cambria Math"/>
                                  <a:ea typeface="+mn-ea"/>
                                  <a:cs typeface="Arial" pitchFamily="34" charset="0"/>
                                </a:rPr>
                                <m:t>𝑋</m:t>
                              </m:r>
                            </m:oMath>
                          </a14:m>
                          <a:r>
                            <a:rPr lang="en-GB" sz="1100" b="0" u="sng" kern="1200" dirty="0" smtClean="0">
                              <a:solidFill>
                                <a:schemeClr val="dk1"/>
                              </a:solidFill>
                              <a:latin typeface="Arial" pitchFamily="34" charset="0"/>
                              <a:ea typeface="+mn-ea"/>
                              <a:cs typeface="Arial" pitchFamily="34" charset="0"/>
                            </a:rPr>
                            <a:t> is inversely proportional to </a:t>
                          </a:r>
                          <a14:m>
                            <m:oMath xmlns:m="http://schemas.openxmlformats.org/officeDocument/2006/math">
                              <m:r>
                                <a:rPr lang="en-GB" sz="1100" b="0" i="1" u="sng" kern="1200" smtClean="0">
                                  <a:solidFill>
                                    <a:schemeClr val="dk1"/>
                                  </a:solidFill>
                                  <a:latin typeface="Cambria Math"/>
                                  <a:ea typeface="+mn-ea"/>
                                  <a:cs typeface="Arial" pitchFamily="34" charset="0"/>
                                </a:rPr>
                                <m:t>𝑌</m:t>
                              </m:r>
                            </m:oMath>
                          </a14:m>
                          <a:r>
                            <a:rPr lang="en-GB" sz="1100" b="0" u="sng" kern="1200" dirty="0" smtClean="0">
                              <a:solidFill>
                                <a:schemeClr val="dk1"/>
                              </a:solidFill>
                              <a:latin typeface="Arial" pitchFamily="34" charset="0"/>
                              <a:ea typeface="+mn-ea"/>
                              <a:cs typeface="Arial" pitchFamily="34" charset="0"/>
                            </a:rPr>
                            <a:t> is equivalent to </a:t>
                          </a:r>
                          <a14:m>
                            <m:oMath xmlns:m="http://schemas.openxmlformats.org/officeDocument/2006/math">
                              <m:r>
                                <a:rPr lang="en-GB" sz="1100" b="0" i="1" u="sng" kern="1200" smtClean="0">
                                  <a:solidFill>
                                    <a:schemeClr val="dk1"/>
                                  </a:solidFill>
                                  <a:latin typeface="Cambria Math"/>
                                  <a:ea typeface="+mn-ea"/>
                                  <a:cs typeface="Arial" pitchFamily="34" charset="0"/>
                                </a:rPr>
                                <m:t>𝑋</m:t>
                              </m:r>
                            </m:oMath>
                          </a14:m>
                          <a:r>
                            <a:rPr lang="en-GB" sz="1100" b="0" u="sng" kern="1200" dirty="0" smtClean="0">
                              <a:solidFill>
                                <a:schemeClr val="dk1"/>
                              </a:solidFill>
                              <a:latin typeface="Arial" pitchFamily="34" charset="0"/>
                              <a:ea typeface="+mn-ea"/>
                              <a:cs typeface="Arial" pitchFamily="34" charset="0"/>
                            </a:rPr>
                            <a:t> is proportional to</a:t>
                          </a:r>
                          <a:r>
                            <a:rPr lang="en-GB" sz="1100" b="0" u="none" kern="1200" dirty="0" smtClean="0">
                              <a:solidFill>
                                <a:schemeClr val="dk1"/>
                              </a:solidFill>
                              <a:latin typeface="Arial" pitchFamily="34" charset="0"/>
                              <a:ea typeface="+mn-ea"/>
                              <a:cs typeface="Arial" pitchFamily="34" charset="0"/>
                            </a:rPr>
                            <a:t> </a:t>
                          </a:r>
                          <a14:m>
                            <m:oMath xmlns:m="http://schemas.openxmlformats.org/officeDocument/2006/math">
                              <m:f>
                                <m:fPr>
                                  <m:ctrlPr>
                                    <a:rPr lang="en-GB" sz="1100" b="0" i="1" u="none" kern="1200" smtClean="0">
                                      <a:solidFill>
                                        <a:schemeClr val="dk1"/>
                                      </a:solidFill>
                                      <a:latin typeface="Cambria Math"/>
                                      <a:ea typeface="+mn-ea"/>
                                      <a:cs typeface="Arial" pitchFamily="34" charset="0"/>
                                    </a:rPr>
                                  </m:ctrlPr>
                                </m:fPr>
                                <m:num>
                                  <m:r>
                                    <a:rPr lang="en-GB" sz="1100" b="0" i="1" u="none" kern="1200" smtClean="0">
                                      <a:solidFill>
                                        <a:schemeClr val="dk1"/>
                                      </a:solidFill>
                                      <a:latin typeface="Cambria Math"/>
                                      <a:ea typeface="+mn-ea"/>
                                      <a:cs typeface="Arial" pitchFamily="34" charset="0"/>
                                    </a:rPr>
                                    <m:t>1</m:t>
                                  </m:r>
                                </m:num>
                                <m:den>
                                  <m:r>
                                    <a:rPr lang="en-GB" sz="1100" b="0" i="1" u="none" kern="1200" smtClean="0">
                                      <a:solidFill>
                                        <a:schemeClr val="dk1"/>
                                      </a:solidFill>
                                      <a:latin typeface="Cambria Math"/>
                                      <a:ea typeface="+mn-ea"/>
                                      <a:cs typeface="Arial" pitchFamily="34" charset="0"/>
                                    </a:rPr>
                                    <m:t>𝑌</m:t>
                                  </m:r>
                                </m:den>
                              </m:f>
                            </m:oMath>
                          </a14:m>
                          <a:endParaRPr lang="en-GB" sz="1100" b="0" u="none" kern="120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Interpret equations that describe direct and inverse proportion</a:t>
                          </a: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R14</a:t>
                          </a:r>
                        </a:p>
                      </a:txBody>
                      <a:tcPr marT="45728" marB="45728" vert="vert" anchor="ctr">
                        <a:solidFill>
                          <a:srgbClr val="E69CA4"/>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Recognise and interpret graphs that illustrate direct and inverse proportion</a:t>
                          </a: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3462897447"/>
                  </p:ext>
                </p:extLst>
              </p:nvPr>
            </p:nvGraphicFramePr>
            <p:xfrm>
              <a:off x="522288" y="1388044"/>
              <a:ext cx="9576940" cy="3707222"/>
            </p:xfrm>
            <a:graphic>
              <a:graphicData uri="http://schemas.openxmlformats.org/drawingml/2006/table">
                <a:tbl>
                  <a:tblPr firstRow="1" bandRow="1">
                    <a:tableStyleId>{073A0DAA-6AF3-43AB-8588-CEC1D06C72B9}</a:tableStyleId>
                  </a:tblPr>
                  <a:tblGrid>
                    <a:gridCol w="432000"/>
                    <a:gridCol w="5688556"/>
                    <a:gridCol w="3456384"/>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720330">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R10</a:t>
                          </a:r>
                        </a:p>
                      </a:txBody>
                      <a:tcPr marT="45728" marB="45728" vert="vert" anchor="ctr">
                        <a:solidFill>
                          <a:srgbClr val="E69CA4"/>
                        </a:solidFill>
                      </a:tcPr>
                    </a:tc>
                    <a:tc>
                      <a:txBody>
                        <a:bodyPr/>
                        <a:lstStyle/>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Solve problems involving direct and inverse proportion, including graphical and algebraic representations</a:t>
                          </a:r>
                        </a:p>
                      </a:txBody>
                      <a:tcPr marT="45728" marB="45728"/>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R13</a:t>
                          </a:r>
                        </a:p>
                      </a:txBody>
                      <a:tcPr marT="45728" marB="45728" vert="vert" anchor="ctr">
                        <a:solidFill>
                          <a:srgbClr val="E69CA4"/>
                        </a:solidFill>
                      </a:tcPr>
                    </a:tc>
                    <a:tc>
                      <a:txBody>
                        <a:bodyPr/>
                        <a:lstStyle/>
                        <a:p>
                          <a:endParaRPr lang="en-US"/>
                        </a:p>
                      </a:txBody>
                      <a:tcPr marT="45728" marB="45728">
                        <a:blipFill rotWithShape="1">
                          <a:blip r:embed="rId2"/>
                          <a:stretch>
                            <a:fillRect l="-9646" t="-138333" r="-60772" b="-100000"/>
                          </a:stretch>
                        </a:blipFill>
                      </a:tcPr>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R14</a:t>
                          </a:r>
                        </a:p>
                      </a:txBody>
                      <a:tcPr marT="45728" marB="45728" vert="vert" anchor="ctr">
                        <a:solidFill>
                          <a:srgbClr val="E69CA4"/>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Recognise and interpret graphs that illustrate direct and inverse proportion</a:t>
                          </a: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mc:Fallback>
      </mc:AlternateContent>
      <p:sp>
        <p:nvSpPr>
          <p:cNvPr id="49168" name="TextBox 3"/>
          <p:cNvSpPr txBox="1">
            <a:spLocks noChangeArrowheads="1"/>
          </p:cNvSpPr>
          <p:nvPr/>
        </p:nvSpPr>
        <p:spPr bwMode="auto">
          <a:xfrm>
            <a:off x="306388" y="252413"/>
            <a:ext cx="6480175" cy="369332"/>
          </a:xfrm>
          <a:prstGeom prst="rect">
            <a:avLst/>
          </a:prstGeom>
          <a:noFill/>
          <a:ln w="9525">
            <a:noFill/>
            <a:miter lim="800000"/>
            <a:headEnd/>
            <a:tailEnd/>
          </a:ln>
        </p:spPr>
        <p:txBody>
          <a:bodyPr>
            <a:spAutoFit/>
          </a:bodyPr>
          <a:lstStyle/>
          <a:p>
            <a:r>
              <a:rPr lang="en-GB" sz="1800" b="1" dirty="0" smtClean="0">
                <a:latin typeface="Verdana" pitchFamily="34" charset="0"/>
              </a:rPr>
              <a:t>Direct and Inverse Proportion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917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8" name="TextBox 3"/>
          <p:cNvSpPr txBox="1">
            <a:spLocks noChangeArrowheads="1"/>
          </p:cNvSpPr>
          <p:nvPr/>
        </p:nvSpPr>
        <p:spPr bwMode="auto">
          <a:xfrm>
            <a:off x="306388" y="252413"/>
            <a:ext cx="6480175" cy="369332"/>
          </a:xfrm>
          <a:prstGeom prst="rect">
            <a:avLst/>
          </a:prstGeom>
          <a:noFill/>
          <a:ln w="9525">
            <a:noFill/>
            <a:miter lim="800000"/>
            <a:headEnd/>
            <a:tailEnd/>
          </a:ln>
        </p:spPr>
        <p:txBody>
          <a:bodyPr>
            <a:spAutoFit/>
          </a:bodyPr>
          <a:lstStyle/>
          <a:p>
            <a:r>
              <a:rPr lang="en-GB" sz="1800" b="1" dirty="0" smtClean="0">
                <a:latin typeface="Verdana" pitchFamily="34" charset="0"/>
              </a:rPr>
              <a:t>Trigonometry</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9170" name="TextBox 4">
            <a:hlinkClick r:id="rId2"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mc:AlternateContent xmlns:mc="http://schemas.openxmlformats.org/markup-compatibility/2006">
        <mc:Choice xmlns:a14="http://schemas.microsoft.com/office/drawing/2010/main" Requires="a14">
          <p:graphicFrame>
            <p:nvGraphicFramePr>
              <p:cNvPr id="8" name="Table 7"/>
              <p:cNvGraphicFramePr>
                <a:graphicFrameLocks noGrp="1"/>
              </p:cNvGraphicFramePr>
              <p:nvPr>
                <p:extLst>
                  <p:ext uri="{D42A27DB-BD31-4B8C-83A1-F6EECF244321}">
                    <p14:modId xmlns:p14="http://schemas.microsoft.com/office/powerpoint/2010/main" val="1055283434"/>
                  </p:ext>
                </p:extLst>
              </p:nvPr>
            </p:nvGraphicFramePr>
            <p:xfrm>
              <a:off x="640681" y="1461076"/>
              <a:ext cx="9026499" cy="4478460"/>
            </p:xfrm>
            <a:graphic>
              <a:graphicData uri="http://schemas.openxmlformats.org/drawingml/2006/table">
                <a:tbl>
                  <a:tblPr firstRow="1" bandRow="1">
                    <a:tableStyleId>{073A0DAA-6AF3-43AB-8588-CEC1D06C72B9}</a:tableStyleId>
                  </a:tblPr>
                  <a:tblGrid>
                    <a:gridCol w="432000"/>
                    <a:gridCol w="5282131"/>
                    <a:gridCol w="3312368"/>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720330">
                    <a:tc>
                      <a:txBody>
                        <a:bodyPr/>
                        <a:lstStyle/>
                        <a:p>
                          <a:pPr marL="180975" indent="-180975"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rPr>
                            <a:t>G20</a:t>
                          </a:r>
                        </a:p>
                      </a:txBody>
                      <a:tcPr marT="45728" marB="45728" vert="vert" anchor="ctr">
                        <a:solidFill>
                          <a:srgbClr val="00B050"/>
                        </a:solidFill>
                      </a:tcPr>
                    </a:tc>
                    <a:tc>
                      <a:txBody>
                        <a:bodyPr/>
                        <a:lstStyle/>
                        <a:p>
                          <a:pPr marL="180975" indent="-180975">
                            <a:lnSpc>
                              <a:spcPct val="150000"/>
                            </a:lnSpc>
                            <a:buFont typeface="Wingdings" pitchFamily="2" charset="2"/>
                            <a:buChar char="Ø"/>
                          </a:pPr>
                          <a:r>
                            <a:rPr lang="en-GB" sz="1100" u="sng" kern="1200" dirty="0" smtClean="0">
                              <a:solidFill>
                                <a:schemeClr val="dk1"/>
                              </a:solidFill>
                              <a:effectLst/>
                              <a:latin typeface="Arial" panose="020B0604020202020204" pitchFamily="34" charset="0"/>
                              <a:ea typeface="+mn-ea"/>
                              <a:cs typeface="Arial" panose="020B0604020202020204" pitchFamily="34" charset="0"/>
                            </a:rPr>
                            <a:t>Know and</a:t>
                          </a:r>
                          <a:r>
                            <a:rPr lang="en-GB" sz="1100" u="sng" kern="1200" baseline="0" dirty="0" smtClean="0">
                              <a:solidFill>
                                <a:schemeClr val="dk1"/>
                              </a:solidFill>
                              <a:effectLst/>
                              <a:latin typeface="Arial" panose="020B0604020202020204" pitchFamily="34" charset="0"/>
                              <a:ea typeface="+mn-ea"/>
                              <a:cs typeface="Arial" panose="020B0604020202020204" pitchFamily="34" charset="0"/>
                            </a:rPr>
                            <a:t> use the trigonometric ratios</a:t>
                          </a:r>
                          <a:r>
                            <a:rPr lang="en-GB" sz="1100" kern="1200" baseline="0" dirty="0" smtClean="0">
                              <a:solidFill>
                                <a:schemeClr val="dk1"/>
                              </a:solidFill>
                              <a:effectLst/>
                              <a:latin typeface="Arial" panose="020B0604020202020204" pitchFamily="34" charset="0"/>
                              <a:ea typeface="+mn-ea"/>
                              <a:cs typeface="Arial" panose="020B0604020202020204" pitchFamily="34" charset="0"/>
                            </a:rPr>
                            <a:t> </a:t>
                          </a:r>
                        </a:p>
                        <a:p>
                          <a:pPr marL="180975" indent="-180975">
                            <a:lnSpc>
                              <a:spcPct val="150000"/>
                            </a:lnSpc>
                            <a:buFont typeface="Wingdings" pitchFamily="2" charset="2"/>
                            <a:buNone/>
                          </a:pPr>
                          <a:r>
                            <a:rPr lang="en-GB" sz="1100" i="0" kern="1200" baseline="0" dirty="0" smtClean="0">
                              <a:solidFill>
                                <a:schemeClr val="dk1"/>
                              </a:solidFill>
                              <a:effectLst/>
                              <a:latin typeface="Arial" panose="020B0604020202020204" pitchFamily="34" charset="0"/>
                              <a:ea typeface="+mn-ea"/>
                              <a:cs typeface="Arial" panose="020B0604020202020204" pitchFamily="34" charset="0"/>
                            </a:rPr>
                            <a:t>      </a:t>
                          </a:r>
                          <a14:m>
                            <m:oMath xmlns:m="http://schemas.openxmlformats.org/officeDocument/2006/math">
                              <m:r>
                                <a:rPr lang="en-GB" sz="1100" i="1" kern="1200" smtClean="0">
                                  <a:solidFill>
                                    <a:schemeClr val="dk1"/>
                                  </a:solidFill>
                                  <a:effectLst/>
                                  <a:latin typeface="Cambria Math"/>
                                  <a:ea typeface="+mn-ea"/>
                                  <a:cs typeface="+mn-cs"/>
                                </a:rPr>
                                <m:t>𝑠𝑖𝑛</m:t>
                              </m:r>
                              <m:r>
                                <a:rPr lang="en-GB" sz="1100" i="1" kern="1200" smtClean="0">
                                  <a:solidFill>
                                    <a:schemeClr val="dk1"/>
                                  </a:solidFill>
                                  <a:effectLst/>
                                  <a:latin typeface="Cambria Math"/>
                                  <a:ea typeface="+mn-ea"/>
                                  <a:cs typeface="+mn-cs"/>
                                </a:rPr>
                                <m:t>𝜃</m:t>
                              </m:r>
                              <m:r>
                                <a:rPr lang="en-GB" sz="1100" i="1" kern="1200" smtClean="0">
                                  <a:solidFill>
                                    <a:schemeClr val="dk1"/>
                                  </a:solidFill>
                                  <a:effectLst/>
                                  <a:latin typeface="Cambria Math"/>
                                  <a:ea typeface="+mn-ea"/>
                                  <a:cs typeface="+mn-cs"/>
                                </a:rPr>
                                <m:t>= </m:t>
                              </m:r>
                              <m:f>
                                <m:fPr>
                                  <m:ctrlPr>
                                    <a:rPr lang="en-GB" sz="1100" i="1" kern="1200">
                                      <a:solidFill>
                                        <a:schemeClr val="dk1"/>
                                      </a:solidFill>
                                      <a:effectLst/>
                                      <a:latin typeface="Cambria Math"/>
                                      <a:ea typeface="+mn-ea"/>
                                      <a:cs typeface="+mn-cs"/>
                                    </a:rPr>
                                  </m:ctrlPr>
                                </m:fPr>
                                <m:num>
                                  <m:r>
                                    <a:rPr lang="en-GB" sz="1100" i="1" kern="1200">
                                      <a:solidFill>
                                        <a:schemeClr val="dk1"/>
                                      </a:solidFill>
                                      <a:effectLst/>
                                      <a:latin typeface="Cambria Math"/>
                                      <a:ea typeface="+mn-ea"/>
                                      <a:cs typeface="+mn-cs"/>
                                    </a:rPr>
                                    <m:t>𝑜𝑝𝑝𝑜𝑠𝑖𝑡𝑒</m:t>
                                  </m:r>
                                </m:num>
                                <m:den>
                                  <m:r>
                                    <a:rPr lang="en-GB" sz="1100" i="1" kern="1200">
                                      <a:solidFill>
                                        <a:schemeClr val="dk1"/>
                                      </a:solidFill>
                                      <a:effectLst/>
                                      <a:latin typeface="Cambria Math"/>
                                      <a:ea typeface="+mn-ea"/>
                                      <a:cs typeface="+mn-cs"/>
                                    </a:rPr>
                                    <m:t>h𝑦𝑝𝑜𝑡𝑒𝑛𝑢𝑠𝑒</m:t>
                                  </m:r>
                                </m:den>
                              </m:f>
                            </m:oMath>
                          </a14:m>
                          <a:r>
                            <a:rPr lang="en-GB" sz="1100" i="0" kern="1200" dirty="0" smtClean="0">
                              <a:solidFill>
                                <a:schemeClr val="dk1"/>
                              </a:solidFill>
                              <a:effectLst/>
                              <a:latin typeface="+mn-lt"/>
                              <a:ea typeface="+mn-ea"/>
                              <a:cs typeface="+mn-cs"/>
                            </a:rPr>
                            <a:t> ,  </a:t>
                          </a:r>
                          <a:r>
                            <a:rPr lang="en-GB" sz="1100" i="1" kern="1200" dirty="0" smtClean="0">
                              <a:solidFill>
                                <a:schemeClr val="dk1"/>
                              </a:solidFill>
                              <a:effectLst/>
                              <a:latin typeface="+mn-lt"/>
                              <a:ea typeface="+mn-ea"/>
                              <a:cs typeface="+mn-cs"/>
                            </a:rPr>
                            <a:t> </a:t>
                          </a:r>
                          <a14:m>
                            <m:oMath xmlns:m="http://schemas.openxmlformats.org/officeDocument/2006/math">
                              <m:r>
                                <a:rPr lang="en-GB" sz="1100" i="1" kern="1200">
                                  <a:solidFill>
                                    <a:schemeClr val="dk1"/>
                                  </a:solidFill>
                                  <a:effectLst/>
                                  <a:latin typeface="Cambria Math"/>
                                  <a:ea typeface="+mn-ea"/>
                                  <a:cs typeface="+mn-cs"/>
                                </a:rPr>
                                <m:t>𝑐𝑜𝑠</m:t>
                              </m:r>
                              <m:r>
                                <a:rPr lang="en-GB" sz="1100" i="1" kern="1200">
                                  <a:solidFill>
                                    <a:schemeClr val="dk1"/>
                                  </a:solidFill>
                                  <a:effectLst/>
                                  <a:latin typeface="Cambria Math"/>
                                  <a:ea typeface="+mn-ea"/>
                                  <a:cs typeface="+mn-cs"/>
                                </a:rPr>
                                <m:t>𝜃</m:t>
                              </m:r>
                              <m:r>
                                <a:rPr lang="en-GB" sz="1100" i="1" kern="1200">
                                  <a:solidFill>
                                    <a:schemeClr val="dk1"/>
                                  </a:solidFill>
                                  <a:effectLst/>
                                  <a:latin typeface="Cambria Math"/>
                                  <a:ea typeface="+mn-ea"/>
                                  <a:cs typeface="+mn-cs"/>
                                </a:rPr>
                                <m:t>= </m:t>
                              </m:r>
                              <m:f>
                                <m:fPr>
                                  <m:ctrlPr>
                                    <a:rPr lang="en-GB" sz="1100" i="1" kern="1200">
                                      <a:solidFill>
                                        <a:schemeClr val="dk1"/>
                                      </a:solidFill>
                                      <a:effectLst/>
                                      <a:latin typeface="Cambria Math"/>
                                      <a:ea typeface="+mn-ea"/>
                                      <a:cs typeface="+mn-cs"/>
                                    </a:rPr>
                                  </m:ctrlPr>
                                </m:fPr>
                                <m:num>
                                  <m:r>
                                    <a:rPr lang="en-GB" sz="1100" i="1" kern="1200">
                                      <a:solidFill>
                                        <a:schemeClr val="dk1"/>
                                      </a:solidFill>
                                      <a:effectLst/>
                                      <a:latin typeface="Cambria Math"/>
                                      <a:ea typeface="+mn-ea"/>
                                      <a:cs typeface="+mn-cs"/>
                                    </a:rPr>
                                    <m:t>𝑎𝑑𝑗𝑎𝑐𝑒𝑛𝑡</m:t>
                                  </m:r>
                                </m:num>
                                <m:den>
                                  <m:r>
                                    <a:rPr lang="en-GB" sz="1100" i="1" kern="1200">
                                      <a:solidFill>
                                        <a:schemeClr val="dk1"/>
                                      </a:solidFill>
                                      <a:effectLst/>
                                      <a:latin typeface="Cambria Math"/>
                                      <a:ea typeface="+mn-ea"/>
                                      <a:cs typeface="+mn-cs"/>
                                    </a:rPr>
                                    <m:t>h𝑦𝑝𝑜𝑡𝑒𝑛𝑢𝑠𝑒</m:t>
                                  </m:r>
                                </m:den>
                              </m:f>
                            </m:oMath>
                          </a14:m>
                          <a:r>
                            <a:rPr lang="en-GB" sz="1100" i="1" kern="1200" dirty="0">
                              <a:solidFill>
                                <a:schemeClr val="dk1"/>
                              </a:solidFill>
                              <a:effectLst/>
                              <a:latin typeface="+mn-lt"/>
                              <a:ea typeface="+mn-ea"/>
                              <a:cs typeface="+mn-cs"/>
                            </a:rPr>
                            <a:t> </a:t>
                          </a:r>
                          <a:r>
                            <a:rPr lang="en-GB" sz="1100" i="1" kern="1200" dirty="0" smtClean="0">
                              <a:solidFill>
                                <a:schemeClr val="dk1"/>
                              </a:solidFill>
                              <a:effectLst/>
                              <a:latin typeface="+mn-lt"/>
                              <a:ea typeface="+mn-ea"/>
                              <a:cs typeface="+mn-cs"/>
                            </a:rPr>
                            <a:t> </a:t>
                          </a:r>
                          <a:r>
                            <a:rPr lang="en-GB" sz="1100" kern="1200" dirty="0" smtClean="0">
                              <a:solidFill>
                                <a:schemeClr val="dk1"/>
                              </a:solidFill>
                              <a:effectLst/>
                              <a:latin typeface="+mn-lt"/>
                              <a:ea typeface="+mn-ea"/>
                              <a:cs typeface="+mn-cs"/>
                            </a:rPr>
                            <a:t>and </a:t>
                          </a:r>
                          <a14:m>
                            <m:oMath xmlns:m="http://schemas.openxmlformats.org/officeDocument/2006/math">
                              <m:r>
                                <a:rPr lang="en-GB" sz="1100" b="0" i="0" kern="1200" smtClean="0">
                                  <a:solidFill>
                                    <a:schemeClr val="dk1"/>
                                  </a:solidFill>
                                  <a:effectLst/>
                                  <a:latin typeface="Cambria Math"/>
                                  <a:ea typeface="+mn-ea"/>
                                  <a:cs typeface="+mn-cs"/>
                                </a:rPr>
                                <m:t>  </m:t>
                              </m:r>
                              <m:r>
                                <a:rPr lang="en-GB" sz="1100" i="1" kern="1200">
                                  <a:solidFill>
                                    <a:schemeClr val="dk1"/>
                                  </a:solidFill>
                                  <a:effectLst/>
                                  <a:latin typeface="Cambria Math"/>
                                  <a:ea typeface="+mn-ea"/>
                                  <a:cs typeface="+mn-cs"/>
                                </a:rPr>
                                <m:t>𝑡𝑎𝑛</m:t>
                              </m:r>
                              <m:r>
                                <a:rPr lang="en-GB" sz="1100" i="1" kern="1200">
                                  <a:solidFill>
                                    <a:schemeClr val="dk1"/>
                                  </a:solidFill>
                                  <a:effectLst/>
                                  <a:latin typeface="Cambria Math"/>
                                  <a:ea typeface="+mn-ea"/>
                                  <a:cs typeface="+mn-cs"/>
                                </a:rPr>
                                <m:t>𝜃</m:t>
                              </m:r>
                              <m:r>
                                <a:rPr lang="en-GB" sz="1100" i="1" kern="1200">
                                  <a:solidFill>
                                    <a:schemeClr val="dk1"/>
                                  </a:solidFill>
                                  <a:effectLst/>
                                  <a:latin typeface="Cambria Math"/>
                                  <a:ea typeface="+mn-ea"/>
                                  <a:cs typeface="+mn-cs"/>
                                </a:rPr>
                                <m:t>= </m:t>
                              </m:r>
                              <m:f>
                                <m:fPr>
                                  <m:ctrlPr>
                                    <a:rPr lang="en-GB" sz="1100" i="1" kern="1200">
                                      <a:solidFill>
                                        <a:schemeClr val="dk1"/>
                                      </a:solidFill>
                                      <a:effectLst/>
                                      <a:latin typeface="Cambria Math"/>
                                      <a:ea typeface="+mn-ea"/>
                                      <a:cs typeface="+mn-cs"/>
                                    </a:rPr>
                                  </m:ctrlPr>
                                </m:fPr>
                                <m:num>
                                  <m:r>
                                    <a:rPr lang="en-GB" sz="1100" i="1" kern="1200">
                                      <a:solidFill>
                                        <a:schemeClr val="dk1"/>
                                      </a:solidFill>
                                      <a:effectLst/>
                                      <a:latin typeface="Cambria Math"/>
                                      <a:ea typeface="+mn-ea"/>
                                      <a:cs typeface="+mn-cs"/>
                                    </a:rPr>
                                    <m:t>𝑜𝑝𝑝𝑜𝑠𝑖𝑡𝑒</m:t>
                                  </m:r>
                                </m:num>
                                <m:den>
                                  <m:r>
                                    <a:rPr lang="en-GB" sz="1100" i="1" kern="1200">
                                      <a:solidFill>
                                        <a:schemeClr val="dk1"/>
                                      </a:solidFill>
                                      <a:effectLst/>
                                      <a:latin typeface="Cambria Math"/>
                                      <a:ea typeface="+mn-ea"/>
                                      <a:cs typeface="+mn-cs"/>
                                    </a:rPr>
                                    <m:t>𝑎𝑑𝑗𝑎𝑐𝑒𝑛𝑡</m:t>
                                  </m:r>
                                </m:den>
                              </m:f>
                            </m:oMath>
                          </a14:m>
                          <a:endParaRPr lang="en-GB" sz="1100" b="0" u="none" kern="1200" dirty="0" smtClean="0">
                            <a:solidFill>
                              <a:schemeClr val="dk1"/>
                            </a:solidFill>
                            <a:latin typeface="Arial" pitchFamily="34" charset="0"/>
                            <a:ea typeface="+mn-ea"/>
                            <a:cs typeface="Arial" pitchFamily="34" charset="0"/>
                          </a:endParaRP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Apply</a:t>
                          </a:r>
                          <a:r>
                            <a:rPr lang="en-GB" sz="1100" b="0" u="sng" kern="1200" baseline="0" dirty="0" smtClean="0">
                              <a:solidFill>
                                <a:schemeClr val="dk1"/>
                              </a:solidFill>
                              <a:latin typeface="Arial" pitchFamily="34" charset="0"/>
                              <a:ea typeface="+mn-ea"/>
                              <a:cs typeface="Arial" pitchFamily="34" charset="0"/>
                            </a:rPr>
                            <a:t> them to find angles and lengths in right-angled triangles in two dimensional figures</a:t>
                          </a:r>
                        </a:p>
                        <a:p>
                          <a:pPr marL="180975" indent="-180975">
                            <a:lnSpc>
                              <a:spcPct val="150000"/>
                            </a:lnSpc>
                            <a:buFont typeface="Wingdings" pitchFamily="2" charset="2"/>
                            <a:buNone/>
                          </a:pPr>
                          <a:r>
                            <a:rPr lang="en-GB" sz="1100" b="0" u="none" kern="1200" baseline="0" dirty="0" smtClean="0">
                              <a:solidFill>
                                <a:schemeClr val="dk1"/>
                              </a:solidFill>
                              <a:latin typeface="Arial" pitchFamily="34" charset="0"/>
                              <a:ea typeface="+mn-ea"/>
                              <a:cs typeface="Arial" pitchFamily="34" charset="0"/>
                            </a:rPr>
                            <a:t>	(Review of year 10)</a:t>
                          </a:r>
                        </a:p>
                      </a:txBody>
                      <a:tcPr marT="45728" marB="45728"/>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anose="020B0604020202020204" pitchFamily="34" charset="0"/>
                              <a:ea typeface="+mn-ea"/>
                              <a:cs typeface="Arial" panose="020B0604020202020204" pitchFamily="34" charset="0"/>
                              <a:sym typeface="Euclid Symbol"/>
                            </a:rPr>
                            <a:t>G21</a:t>
                          </a:r>
                        </a:p>
                      </a:txBody>
                      <a:tcPr marT="45728" marB="45728" vert="vert" anchor="ctr">
                        <a:solidFill>
                          <a:srgbClr val="00B050"/>
                        </a:solidFill>
                      </a:tcPr>
                    </a:tc>
                    <a:tc>
                      <a:txBody>
                        <a:bodyPr/>
                        <a:lstStyle/>
                        <a:p>
                          <a:pPr marL="180975" indent="-180975">
                            <a:lnSpc>
                              <a:spcPct val="150000"/>
                            </a:lnSpc>
                            <a:buFont typeface="Wingdings" pitchFamily="2" charset="2"/>
                            <a:buChar char="Ø"/>
                          </a:pPr>
                          <a:r>
                            <a:rPr lang="en-GB" sz="1100" b="0" u="none" kern="1200" dirty="0" smtClean="0">
                              <a:solidFill>
                                <a:schemeClr val="dk1"/>
                              </a:solidFill>
                              <a:latin typeface="Arial" pitchFamily="34" charset="0"/>
                              <a:ea typeface="+mn-ea"/>
                              <a:cs typeface="Arial" pitchFamily="34" charset="0"/>
                            </a:rPr>
                            <a:t>Know the exact values of </a:t>
                          </a:r>
                          <a:r>
                            <a:rPr lang="en-GB" sz="1100" b="0" u="none" kern="1200" dirty="0" err="1" smtClean="0">
                              <a:solidFill>
                                <a:schemeClr val="dk1"/>
                              </a:solidFill>
                              <a:latin typeface="Arial" pitchFamily="34" charset="0"/>
                              <a:ea typeface="+mn-ea"/>
                              <a:cs typeface="Arial" pitchFamily="34" charset="0"/>
                            </a:rPr>
                            <a:t>sin</a:t>
                          </a:r>
                          <a:r>
                            <a:rPr lang="en-GB" sz="1100" b="0" i="1" u="none" kern="1200" dirty="0" err="1" smtClean="0">
                              <a:solidFill>
                                <a:schemeClr val="dk1"/>
                              </a:solidFill>
                              <a:effectLst/>
                              <a:latin typeface="Arial" panose="020B0604020202020204" pitchFamily="34" charset="0"/>
                              <a:ea typeface="+mn-ea"/>
                              <a:cs typeface="Arial" panose="020B0604020202020204" pitchFamily="34" charset="0"/>
                            </a:rPr>
                            <a:t>θ</a:t>
                          </a:r>
                          <a:r>
                            <a:rPr lang="en-GB" sz="1100" b="0" i="1" u="none" kern="1200" dirty="0" smtClean="0">
                              <a:solidFill>
                                <a:schemeClr val="dk1"/>
                              </a:solidFill>
                              <a:effectLst/>
                              <a:latin typeface="Arial" panose="020B0604020202020204" pitchFamily="34" charset="0"/>
                              <a:ea typeface="+mn-ea"/>
                              <a:cs typeface="Arial" panose="020B0604020202020204" pitchFamily="34" charset="0"/>
                            </a:rPr>
                            <a:t> </a:t>
                          </a:r>
                          <a:r>
                            <a:rPr lang="en-GB" sz="1100" b="0" u="none" kern="1200" dirty="0" smtClean="0">
                              <a:solidFill>
                                <a:schemeClr val="dk1"/>
                              </a:solidFill>
                              <a:latin typeface="Arial" pitchFamily="34" charset="0"/>
                              <a:ea typeface="+mn-ea"/>
                              <a:cs typeface="Arial" pitchFamily="34" charset="0"/>
                              <a:sym typeface="Euclid Symbol"/>
                            </a:rPr>
                            <a:t>and </a:t>
                          </a:r>
                          <a:r>
                            <a:rPr lang="en-GB" sz="1100" b="0" u="none" kern="1200" dirty="0" err="1" smtClean="0">
                              <a:solidFill>
                                <a:schemeClr val="dk1"/>
                              </a:solidFill>
                              <a:latin typeface="Arial" pitchFamily="34" charset="0"/>
                              <a:ea typeface="+mn-ea"/>
                              <a:cs typeface="Arial" pitchFamily="34" charset="0"/>
                              <a:sym typeface="Euclid Symbol"/>
                            </a:rPr>
                            <a:t>cos</a:t>
                          </a:r>
                          <a:r>
                            <a:rPr lang="en-GB" sz="1100" b="0" i="1" u="none" kern="1200" dirty="0" err="1" smtClean="0">
                              <a:solidFill>
                                <a:schemeClr val="dk1"/>
                              </a:solidFill>
                              <a:effectLst/>
                              <a:latin typeface="Arial" panose="020B0604020202020204" pitchFamily="34" charset="0"/>
                              <a:ea typeface="+mn-ea"/>
                              <a:cs typeface="Arial" panose="020B0604020202020204" pitchFamily="34" charset="0"/>
                            </a:rPr>
                            <a:t>θ</a:t>
                          </a:r>
                          <a:r>
                            <a:rPr lang="en-GB" sz="1100" b="0" u="none" kern="1200" dirty="0" smtClean="0">
                              <a:solidFill>
                                <a:schemeClr val="dk1"/>
                              </a:solidFill>
                              <a:latin typeface="Arial" pitchFamily="34" charset="0"/>
                              <a:ea typeface="+mn-ea"/>
                              <a:cs typeface="Arial" pitchFamily="34" charset="0"/>
                              <a:sym typeface="Euclid Symbol"/>
                            </a:rPr>
                            <a:t> for </a:t>
                          </a:r>
                          <a14:m>
                            <m:oMath xmlns:m="http://schemas.openxmlformats.org/officeDocument/2006/math">
                              <m:r>
                                <a:rPr lang="en-GB" sz="1100" b="0" i="1" u="none" kern="1200" smtClean="0">
                                  <a:solidFill>
                                    <a:schemeClr val="dk1"/>
                                  </a:solidFill>
                                  <a:latin typeface="Cambria Math"/>
                                  <a:ea typeface="Cambria Math"/>
                                  <a:cs typeface="Arial" pitchFamily="34" charset="0"/>
                                  <a:sym typeface="Euclid Symbol"/>
                                </a:rPr>
                                <m:t>𝜃</m:t>
                              </m:r>
                              <m:r>
                                <a:rPr lang="en-GB" sz="1100" b="0" i="1" u="none" kern="1200" smtClean="0">
                                  <a:solidFill>
                                    <a:schemeClr val="dk1"/>
                                  </a:solidFill>
                                  <a:latin typeface="Cambria Math"/>
                                  <a:ea typeface="Cambria Math"/>
                                  <a:cs typeface="Arial" pitchFamily="34" charset="0"/>
                                  <a:sym typeface="Euclid Symbol"/>
                                </a:rPr>
                                <m:t>=0°, 30° 45°, 60°</m:t>
                              </m:r>
                            </m:oMath>
                          </a14:m>
                          <a:r>
                            <a:rPr lang="en-GB" sz="1100" b="0" i="1" u="none" kern="1200" dirty="0" smtClean="0">
                              <a:solidFill>
                                <a:schemeClr val="dk1"/>
                              </a:solidFill>
                              <a:effectLst/>
                              <a:latin typeface="Arial" panose="020B0604020202020204" pitchFamily="34" charset="0"/>
                              <a:ea typeface="+mn-ea"/>
                              <a:cs typeface="Arial" panose="020B0604020202020204" pitchFamily="34" charset="0"/>
                            </a:rPr>
                            <a:t> </a:t>
                          </a:r>
                          <a:r>
                            <a:rPr lang="en-GB" sz="1100" b="0" i="0" u="none" kern="1200" dirty="0" smtClean="0">
                              <a:solidFill>
                                <a:schemeClr val="dk1"/>
                              </a:solidFill>
                              <a:effectLst/>
                              <a:latin typeface="Arial" panose="020B0604020202020204" pitchFamily="34" charset="0"/>
                              <a:ea typeface="+mn-ea"/>
                              <a:cs typeface="Arial" panose="020B0604020202020204" pitchFamily="34" charset="0"/>
                            </a:rPr>
                            <a:t>and</a:t>
                          </a:r>
                          <a:r>
                            <a:rPr lang="en-GB" sz="1100" b="0" i="0" u="none" kern="1200" baseline="0" dirty="0" smtClean="0">
                              <a:solidFill>
                                <a:schemeClr val="dk1"/>
                              </a:solidFill>
                              <a:effectLst/>
                              <a:latin typeface="Arial" panose="020B0604020202020204" pitchFamily="34" charset="0"/>
                              <a:ea typeface="+mn-ea"/>
                              <a:cs typeface="Arial" panose="020B0604020202020204" pitchFamily="34" charset="0"/>
                            </a:rPr>
                            <a:t> </a:t>
                          </a:r>
                          <a14:m>
                            <m:oMath xmlns:m="http://schemas.openxmlformats.org/officeDocument/2006/math">
                              <m:r>
                                <a:rPr lang="en-GB" sz="1100" b="0" i="1" u="none" kern="1200" baseline="0" smtClean="0">
                                  <a:solidFill>
                                    <a:schemeClr val="dk1"/>
                                  </a:solidFill>
                                  <a:effectLst/>
                                  <a:latin typeface="Cambria Math"/>
                                  <a:ea typeface="+mn-ea"/>
                                  <a:cs typeface="Arial" panose="020B0604020202020204" pitchFamily="34" charset="0"/>
                                </a:rPr>
                                <m:t>90</m:t>
                              </m:r>
                              <m:r>
                                <a:rPr lang="en-GB" sz="1100" b="0" i="1" u="none" kern="1200" baseline="0" smtClean="0">
                                  <a:solidFill>
                                    <a:schemeClr val="dk1"/>
                                  </a:solidFill>
                                  <a:effectLst/>
                                  <a:latin typeface="Cambria Math"/>
                                  <a:ea typeface="Cambria Math"/>
                                  <a:cs typeface="Arial" panose="020B0604020202020204" pitchFamily="34" charset="0"/>
                                </a:rPr>
                                <m:t>°</m:t>
                              </m:r>
                            </m:oMath>
                          </a14:m>
                          <a:endParaRPr lang="en-GB" sz="1100" b="0" u="none" kern="1200" baseline="0" dirty="0" smtClean="0">
                            <a:solidFill>
                              <a:schemeClr val="dk1"/>
                            </a:solidFill>
                            <a:latin typeface="Arial" pitchFamily="34" charset="0"/>
                            <a:ea typeface="+mn-ea"/>
                            <a:cs typeface="Arial" pitchFamily="34" charset="0"/>
                            <a:sym typeface="Euclid Symbol"/>
                          </a:endParaRPr>
                        </a:p>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sym typeface="Euclid Symbol"/>
                            </a:rPr>
                            <a:t>Know the exact value of </a:t>
                          </a:r>
                          <a:r>
                            <a:rPr lang="en-GB" sz="1100" b="0" u="none" kern="1200" baseline="0" dirty="0" err="1" smtClean="0">
                              <a:solidFill>
                                <a:schemeClr val="dk1"/>
                              </a:solidFill>
                              <a:latin typeface="Arial" pitchFamily="34" charset="0"/>
                              <a:ea typeface="+mn-ea"/>
                              <a:cs typeface="Arial" pitchFamily="34" charset="0"/>
                              <a:sym typeface="Euclid Symbol"/>
                            </a:rPr>
                            <a:t>tan</a:t>
                          </a:r>
                          <a:r>
                            <a:rPr lang="en-GB" sz="1100" b="0" i="1" u="none" kern="1200" dirty="0" err="1" smtClean="0">
                              <a:solidFill>
                                <a:schemeClr val="dk1"/>
                              </a:solidFill>
                              <a:effectLst/>
                              <a:latin typeface="Arial" panose="020B0604020202020204" pitchFamily="34" charset="0"/>
                              <a:ea typeface="+mn-ea"/>
                              <a:cs typeface="Arial" panose="020B0604020202020204" pitchFamily="34" charset="0"/>
                            </a:rPr>
                            <a:t>θ</a:t>
                          </a:r>
                          <a:r>
                            <a:rPr lang="en-GB" sz="1100" b="0" u="none" kern="1200" baseline="0" dirty="0" smtClean="0">
                              <a:solidFill>
                                <a:schemeClr val="dk1"/>
                              </a:solidFill>
                              <a:latin typeface="Arial" pitchFamily="34" charset="0"/>
                              <a:ea typeface="+mn-ea"/>
                              <a:cs typeface="Arial" pitchFamily="34" charset="0"/>
                              <a:sym typeface="Euclid Symbol"/>
                            </a:rPr>
                            <a:t> for </a:t>
                          </a:r>
                          <a14:m>
                            <m:oMath xmlns:m="http://schemas.openxmlformats.org/officeDocument/2006/math">
                              <m:r>
                                <a:rPr lang="en-GB" sz="1100" b="0" i="1" u="none" kern="1200" baseline="0" smtClean="0">
                                  <a:solidFill>
                                    <a:schemeClr val="dk1"/>
                                  </a:solidFill>
                                  <a:latin typeface="Cambria Math"/>
                                  <a:ea typeface="Cambria Math"/>
                                  <a:cs typeface="Arial" pitchFamily="34" charset="0"/>
                                  <a:sym typeface="Euclid Symbol"/>
                                </a:rPr>
                                <m:t>𝜃</m:t>
                              </m:r>
                              <m:r>
                                <a:rPr lang="en-GB" sz="1100" b="0" i="1" u="none" kern="1200" baseline="0" smtClean="0">
                                  <a:solidFill>
                                    <a:schemeClr val="dk1"/>
                                  </a:solidFill>
                                  <a:latin typeface="Cambria Math"/>
                                  <a:ea typeface="Cambria Math"/>
                                  <a:cs typeface="Arial" pitchFamily="34" charset="0"/>
                                  <a:sym typeface="Euclid Symbol"/>
                                </a:rPr>
                                <m:t>=0°, 30°, 45°</m:t>
                              </m:r>
                            </m:oMath>
                          </a14:m>
                          <a:r>
                            <a:rPr lang="en-GB" sz="1100" b="0" i="1" u="none" kern="1200" dirty="0" smtClean="0">
                              <a:solidFill>
                                <a:schemeClr val="dk1"/>
                              </a:solidFill>
                              <a:effectLst/>
                              <a:latin typeface="Arial" panose="020B0604020202020204" pitchFamily="34" charset="0"/>
                              <a:ea typeface="+mn-ea"/>
                              <a:cs typeface="Arial" panose="020B0604020202020204" pitchFamily="34" charset="0"/>
                            </a:rPr>
                            <a:t> and </a:t>
                          </a:r>
                          <a14:m>
                            <m:oMath xmlns:m="http://schemas.openxmlformats.org/officeDocument/2006/math">
                              <m:r>
                                <a:rPr lang="en-GB" sz="1100" b="0" i="1" u="none" kern="1200" smtClean="0">
                                  <a:solidFill>
                                    <a:schemeClr val="dk1"/>
                                  </a:solidFill>
                                  <a:effectLst/>
                                  <a:latin typeface="Cambria Math"/>
                                  <a:ea typeface="+mn-ea"/>
                                  <a:cs typeface="Arial" panose="020B0604020202020204" pitchFamily="34" charset="0"/>
                                </a:rPr>
                                <m:t>60</m:t>
                              </m:r>
                              <m:r>
                                <a:rPr lang="en-GB" sz="1100" b="0" i="1" u="none" kern="1200" smtClean="0">
                                  <a:solidFill>
                                    <a:schemeClr val="dk1"/>
                                  </a:solidFill>
                                  <a:effectLst/>
                                  <a:latin typeface="Cambria Math"/>
                                  <a:ea typeface="Cambria Math"/>
                                  <a:cs typeface="Arial" panose="020B0604020202020204" pitchFamily="34" charset="0"/>
                                </a:rPr>
                                <m:t>°</m:t>
                              </m:r>
                            </m:oMath>
                          </a14:m>
                          <a:endParaRPr lang="en-GB" sz="1100" b="0" u="none" kern="1200" baseline="0" dirty="0" smtClean="0">
                            <a:solidFill>
                              <a:schemeClr val="dk1"/>
                            </a:solidFill>
                            <a:latin typeface="Arial" panose="020B0604020202020204" pitchFamily="34" charset="0"/>
                            <a:ea typeface="+mn-ea"/>
                            <a:cs typeface="Arial" panose="020B0604020202020204" pitchFamily="34" charset="0"/>
                            <a:sym typeface="Euclid Symbol"/>
                          </a:endParaRP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sym typeface="Euclid Symbol"/>
                            </a:rPr>
                            <a:t>R12</a:t>
                          </a:r>
                        </a:p>
                      </a:txBody>
                      <a:tcPr marT="45728" marB="45728" vert="vert" anchor="ctr">
                        <a:solidFill>
                          <a:srgbClr val="E69CA4"/>
                        </a:solidFill>
                      </a:tcPr>
                    </a:tc>
                    <a:tc>
                      <a:txBody>
                        <a:bodyPr/>
                        <a:lstStyle/>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sym typeface="Euclid Symbol"/>
                            </a:rPr>
                            <a:t>Compare lengths using ratio notation (Review of Year 10)</a:t>
                          </a: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sym typeface="Euclid Symbol"/>
                            </a:rPr>
                            <a:t>Make links to trigonometric ratios</a:t>
                          </a: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mc:Choice>
        <mc:Fallback>
          <p:graphicFrame>
            <p:nvGraphicFramePr>
              <p:cNvPr id="8" name="Table 7"/>
              <p:cNvGraphicFramePr>
                <a:graphicFrameLocks noGrp="1"/>
              </p:cNvGraphicFramePr>
              <p:nvPr>
                <p:extLst>
                  <p:ext uri="{D42A27DB-BD31-4B8C-83A1-F6EECF244321}">
                    <p14:modId xmlns:p14="http://schemas.microsoft.com/office/powerpoint/2010/main" val="1055283434"/>
                  </p:ext>
                </p:extLst>
              </p:nvPr>
            </p:nvGraphicFramePr>
            <p:xfrm>
              <a:off x="640681" y="1461076"/>
              <a:ext cx="9026499" cy="4478460"/>
            </p:xfrm>
            <a:graphic>
              <a:graphicData uri="http://schemas.openxmlformats.org/drawingml/2006/table">
                <a:tbl>
                  <a:tblPr firstRow="1" bandRow="1">
                    <a:tableStyleId>{073A0DAA-6AF3-43AB-8588-CEC1D06C72B9}</a:tableStyleId>
                  </a:tblPr>
                  <a:tblGrid>
                    <a:gridCol w="432000"/>
                    <a:gridCol w="5282131"/>
                    <a:gridCol w="3312368"/>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1491568">
                    <a:tc>
                      <a:txBody>
                        <a:bodyPr/>
                        <a:lstStyle/>
                        <a:p>
                          <a:pPr marL="180975" indent="-180975"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rPr>
                            <a:t>G20</a:t>
                          </a:r>
                        </a:p>
                      </a:txBody>
                      <a:tcPr marT="45728" marB="45728" vert="vert" anchor="ctr">
                        <a:solidFill>
                          <a:srgbClr val="00B050"/>
                        </a:solidFill>
                      </a:tcPr>
                    </a:tc>
                    <a:tc>
                      <a:txBody>
                        <a:bodyPr/>
                        <a:lstStyle/>
                        <a:p>
                          <a:endParaRPr lang="en-US"/>
                        </a:p>
                      </a:txBody>
                      <a:tcPr marT="45728" marB="45728">
                        <a:blipFill rotWithShape="1">
                          <a:blip r:embed="rId3"/>
                          <a:stretch>
                            <a:fillRect l="-10265" t="-53689" r="-62630" b="-147951"/>
                          </a:stretch>
                        </a:blipFill>
                      </a:tcPr>
                    </a:tc>
                    <a:tc>
                      <a:txBody>
                        <a:bodyPr/>
                        <a:lstStyle/>
                        <a:p>
                          <a:pPr>
                            <a:lnSpc>
                              <a:spcPct val="150000"/>
                            </a:lnSpc>
                            <a:buFont typeface="Wingdings" pitchFamily="2" charset="2"/>
                            <a:buChar char="Ø"/>
                          </a:pPr>
                          <a:endParaRPr lang="en-GB" sz="1100" b="0" kern="1200" dirty="0" smtClean="0">
                            <a:solidFill>
                              <a:schemeClr val="tx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anose="020B0604020202020204" pitchFamily="34" charset="0"/>
                              <a:ea typeface="+mn-ea"/>
                              <a:cs typeface="Arial" panose="020B0604020202020204" pitchFamily="34" charset="0"/>
                              <a:sym typeface="Euclid Symbol"/>
                            </a:rPr>
                            <a:t>G21</a:t>
                          </a:r>
                        </a:p>
                      </a:txBody>
                      <a:tcPr marT="45728" marB="45728" vert="vert" anchor="ctr">
                        <a:solidFill>
                          <a:srgbClr val="00B050"/>
                        </a:solidFill>
                      </a:tcPr>
                    </a:tc>
                    <a:tc>
                      <a:txBody>
                        <a:bodyPr/>
                        <a:lstStyle/>
                        <a:p>
                          <a:endParaRPr lang="en-US"/>
                        </a:p>
                      </a:txBody>
                      <a:tcPr marT="45728" marB="45728">
                        <a:blipFill rotWithShape="1">
                          <a:blip r:embed="rId3"/>
                          <a:stretch>
                            <a:fillRect l="-10265" t="-208333" r="-62630" b="-100556"/>
                          </a:stretch>
                        </a:blipFill>
                      </a:tcPr>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r h="1097366">
                    <a:tc>
                      <a:txBody>
                        <a:bodyPr/>
                        <a:lstStyle/>
                        <a:p>
                          <a:pPr marL="0" indent="0" algn="ctr">
                            <a:lnSpc>
                              <a:spcPct val="150000"/>
                            </a:lnSpc>
                            <a:buFont typeface="Wingdings" pitchFamily="2" charset="2"/>
                            <a:buNone/>
                          </a:pPr>
                          <a:r>
                            <a:rPr lang="en-GB" sz="1800" b="0" u="none" kern="1200" baseline="0" dirty="0" smtClean="0">
                              <a:solidFill>
                                <a:schemeClr val="dk1"/>
                              </a:solidFill>
                              <a:latin typeface="Arial" pitchFamily="34" charset="0"/>
                              <a:ea typeface="+mn-ea"/>
                              <a:cs typeface="Arial" pitchFamily="34" charset="0"/>
                              <a:sym typeface="Euclid Symbol"/>
                            </a:rPr>
                            <a:t>R12</a:t>
                          </a:r>
                        </a:p>
                      </a:txBody>
                      <a:tcPr marT="45728" marB="45728" vert="vert" anchor="ctr">
                        <a:solidFill>
                          <a:srgbClr val="E69CA4"/>
                        </a:solidFill>
                      </a:tcPr>
                    </a:tc>
                    <a:tc>
                      <a:txBody>
                        <a:bodyPr/>
                        <a:lstStyle/>
                        <a:p>
                          <a:pPr marL="180975" indent="-180975">
                            <a:lnSpc>
                              <a:spcPct val="150000"/>
                            </a:lnSpc>
                            <a:buFont typeface="Wingdings" pitchFamily="2" charset="2"/>
                            <a:buChar char="Ø"/>
                          </a:pPr>
                          <a:r>
                            <a:rPr lang="en-GB" sz="1100" b="0" u="none" kern="1200" baseline="0" dirty="0" smtClean="0">
                              <a:solidFill>
                                <a:schemeClr val="dk1"/>
                              </a:solidFill>
                              <a:latin typeface="Arial" pitchFamily="34" charset="0"/>
                              <a:ea typeface="+mn-ea"/>
                              <a:cs typeface="Arial" pitchFamily="34" charset="0"/>
                              <a:sym typeface="Euclid Symbol"/>
                            </a:rPr>
                            <a:t>Compare lengths using ratio notation (Review of Year 10)</a:t>
                          </a: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sym typeface="Euclid Symbol"/>
                            </a:rPr>
                            <a:t>Make links to trigonometric ratios</a:t>
                          </a: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mc:Fallback>
      </mc:AlternateContent>
    </p:spTree>
    <p:extLst>
      <p:ext uri="{BB962C8B-B14F-4D97-AF65-F5344CB8AC3E}">
        <p14:creationId xmlns:p14="http://schemas.microsoft.com/office/powerpoint/2010/main" val="15006808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109592690"/>
              </p:ext>
            </p:extLst>
          </p:nvPr>
        </p:nvGraphicFramePr>
        <p:xfrm>
          <a:off x="609037" y="1620391"/>
          <a:ext cx="9202159" cy="4508350"/>
        </p:xfrm>
        <a:graphic>
          <a:graphicData uri="http://schemas.openxmlformats.org/drawingml/2006/table">
            <a:tbl>
              <a:tblPr firstRow="1" bandRow="1">
                <a:tableStyleId>{073A0DAA-6AF3-43AB-8588-CEC1D06C72B9}</a:tableStyleId>
              </a:tblPr>
              <a:tblGrid>
                <a:gridCol w="432000"/>
                <a:gridCol w="5169759"/>
                <a:gridCol w="3600400"/>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1680881">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492126">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275256"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12</a:t>
            </a:r>
            <a:endParaRPr lang="en-GB" sz="1800" b="1" dirty="0">
              <a:latin typeface="Verdana" pitchFamily="34" charset="0"/>
            </a:endParaRPr>
          </a:p>
        </p:txBody>
      </p:sp>
      <p:sp>
        <p:nvSpPr>
          <p:cNvPr id="7" name="TextBox 6">
            <a:hlinkClick r:id="rId2" action="ppaction://hlinksldjump"/>
          </p:cNvPr>
          <p:cNvSpPr txBox="1"/>
          <p:nvPr/>
        </p:nvSpPr>
        <p:spPr>
          <a:xfrm>
            <a:off x="447742" y="7051364"/>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289274078"/>
              </p:ext>
            </p:extLst>
          </p:nvPr>
        </p:nvGraphicFramePr>
        <p:xfrm>
          <a:off x="522288" y="1332359"/>
          <a:ext cx="9288908" cy="3744416"/>
        </p:xfrm>
        <a:graphic>
          <a:graphicData uri="http://schemas.openxmlformats.org/drawingml/2006/table">
            <a:tbl>
              <a:tblPr firstRow="1" bandRow="1">
                <a:tableStyleId>{073A0DAA-6AF3-43AB-8588-CEC1D06C72B9}</a:tableStyleId>
              </a:tblPr>
              <a:tblGrid>
                <a:gridCol w="432000"/>
                <a:gridCol w="3291317"/>
                <a:gridCol w="5565591"/>
              </a:tblGrid>
              <a:tr h="792160">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8" marB="45728" anchor="ctr"/>
                </a:tc>
              </a:tr>
              <a:tr h="2952256">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A18</a:t>
                      </a:r>
                    </a:p>
                  </a:txBody>
                  <a:tcPr marT="45728" marB="45728" vert="vert" anchor="ctr">
                    <a:solidFill>
                      <a:srgbClr val="FF000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Solve quadratic equations algebraically by factorising</a:t>
                      </a:r>
                    </a:p>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Find approximate solutions using a graph</a:t>
                      </a:r>
                    </a:p>
                  </a:txBody>
                  <a:tcPr marT="45728" marB="45728"/>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8" marB="45728"/>
                </a:tc>
              </a:tr>
            </a:tbl>
          </a:graphicData>
        </a:graphic>
      </p:graphicFrame>
      <p:sp>
        <p:nvSpPr>
          <p:cNvPr id="49168" name="TextBox 3"/>
          <p:cNvSpPr txBox="1">
            <a:spLocks noChangeArrowheads="1"/>
          </p:cNvSpPr>
          <p:nvPr/>
        </p:nvSpPr>
        <p:spPr bwMode="auto">
          <a:xfrm>
            <a:off x="306388" y="252413"/>
            <a:ext cx="6480175" cy="369332"/>
          </a:xfrm>
          <a:prstGeom prst="rect">
            <a:avLst/>
          </a:prstGeom>
          <a:noFill/>
          <a:ln w="9525">
            <a:noFill/>
            <a:miter lim="800000"/>
            <a:headEnd/>
            <a:tailEnd/>
          </a:ln>
        </p:spPr>
        <p:txBody>
          <a:bodyPr>
            <a:spAutoFit/>
          </a:bodyPr>
          <a:lstStyle/>
          <a:p>
            <a:r>
              <a:rPr lang="en-GB" sz="1800" b="1" dirty="0" smtClean="0">
                <a:latin typeface="Verdana" pitchFamily="34" charset="0"/>
              </a:rPr>
              <a:t>Solving Quadratic Equations                                            </a:t>
            </a:r>
            <a:endParaRPr lang="en-GB" sz="1800" dirty="0"/>
          </a:p>
        </p:txBody>
      </p:sp>
      <p:sp>
        <p:nvSpPr>
          <p:cNvPr id="49170" name="TextBox 4">
            <a:hlinkClick r:id="rId2"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
        <p:nvSpPr>
          <p:cNvPr id="8" name="TextBox 7">
            <a:hlinkClick r:id="rId3"/>
          </p:cNvPr>
          <p:cNvSpPr txBox="1"/>
          <p:nvPr/>
        </p:nvSpPr>
        <p:spPr>
          <a:xfrm>
            <a:off x="7074893" y="7005638"/>
            <a:ext cx="1512168" cy="415498"/>
          </a:xfrm>
          <a:prstGeom prst="rect">
            <a:avLst/>
          </a:prstGeom>
          <a:solidFill>
            <a:schemeClr val="tx2"/>
          </a:solidFill>
          <a:effectLst>
            <a:glow rad="101600">
              <a:schemeClr val="accent1">
                <a:satMod val="175000"/>
                <a:alpha val="40000"/>
              </a:schemeClr>
            </a:glow>
          </a:effectLst>
          <a:scene3d>
            <a:camera prst="orthographicFront"/>
            <a:lightRig rig="threePt" dir="t"/>
          </a:scene3d>
          <a:sp3d>
            <a:bevelT/>
          </a:sp3d>
        </p:spPr>
        <p:txBody>
          <a:bodyPr wrap="square" rtlCol="0">
            <a:spAutoFit/>
          </a:bodyPr>
          <a:lstStyle/>
          <a:p>
            <a:r>
              <a:rPr lang="en-GB" dirty="0" smtClean="0">
                <a:solidFill>
                  <a:schemeClr val="bg1"/>
                </a:solidFill>
              </a:rPr>
              <a:t>Resources</a:t>
            </a:r>
            <a:endParaRPr lang="en-GB" dirty="0">
              <a:solidFill>
                <a:schemeClr val="bg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99994824"/>
              </p:ext>
            </p:extLst>
          </p:nvPr>
        </p:nvGraphicFramePr>
        <p:xfrm>
          <a:off x="666750" y="1189038"/>
          <a:ext cx="9216454" cy="5306110"/>
        </p:xfrm>
        <a:graphic>
          <a:graphicData uri="http://schemas.openxmlformats.org/drawingml/2006/table">
            <a:tbl>
              <a:tblPr firstRow="1" bandRow="1">
                <a:tableStyleId>{073A0DAA-6AF3-43AB-8588-CEC1D06C72B9}</a:tableStyleId>
              </a:tblPr>
              <a:tblGrid>
                <a:gridCol w="432000"/>
                <a:gridCol w="5976142"/>
                <a:gridCol w="2808312"/>
              </a:tblGrid>
              <a:tr h="79122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r>
              <a:tr h="2160406">
                <a:tc>
                  <a:txBody>
                    <a:bodyPr/>
                    <a:lstStyle/>
                    <a:p>
                      <a:pPr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A12</a:t>
                      </a:r>
                    </a:p>
                  </a:txBody>
                  <a:tcPr marT="45676" marB="45676" vert="vert" anchor="ctr">
                    <a:solidFill>
                      <a:srgbClr val="FF0000"/>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Recognise, sketch and interpret graphs of quadratic</a:t>
                      </a:r>
                      <a:r>
                        <a:rPr lang="en-GB" sz="1100" b="0" kern="1200" baseline="0" dirty="0" smtClean="0">
                          <a:solidFill>
                            <a:schemeClr val="dk1"/>
                          </a:solidFill>
                          <a:latin typeface="Arial" pitchFamily="34" charset="0"/>
                          <a:ea typeface="+mn-ea"/>
                          <a:cs typeface="Arial" pitchFamily="34" charset="0"/>
                        </a:rPr>
                        <a:t> functions</a:t>
                      </a:r>
                    </a:p>
                    <a:p>
                      <a:pPr>
                        <a:lnSpc>
                          <a:spcPct val="150000"/>
                        </a:lnSpc>
                        <a:buFont typeface="Wingdings" pitchFamily="2" charset="2"/>
                        <a:buChar char="Ø"/>
                      </a:pPr>
                      <a:endParaRPr lang="en-GB" sz="1100" b="0" u="sng" kern="1200" dirty="0" smtClean="0">
                        <a:solidFill>
                          <a:schemeClr val="dk1"/>
                        </a:solidFill>
                        <a:latin typeface="Arial" pitchFamily="34" charset="0"/>
                        <a:ea typeface="+mn-ea"/>
                        <a:cs typeface="Arial" pitchFamily="34" charset="0"/>
                      </a:endParaRPr>
                    </a:p>
                  </a:txBody>
                  <a:tcPr marT="45676" marB="45676"/>
                </a:tc>
                <a:tc>
                  <a:txBody>
                    <a:bodyPr/>
                    <a:lstStyle/>
                    <a:p>
                      <a:pPr fontAlgn="base">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6" marB="45676"/>
                </a:tc>
              </a:tr>
              <a:tr h="2354477">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A11</a:t>
                      </a:r>
                    </a:p>
                  </a:txBody>
                  <a:tcPr marT="45676" marB="45676" vert="vert" anchor="ctr">
                    <a:solidFill>
                      <a:srgbClr val="FF0000"/>
                    </a:solidFill>
                  </a:tcPr>
                </a:tc>
                <a:tc>
                  <a:txBody>
                    <a:bodyPr/>
                    <a:lstStyle/>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Identify and interpret roots, intercepts and turning points of quadratic functions graphically</a:t>
                      </a:r>
                    </a:p>
                    <a:p>
                      <a:pPr marL="180975" indent="-180975">
                        <a:lnSpc>
                          <a:spcPct val="150000"/>
                        </a:lnSpc>
                        <a:buFont typeface="Wingdings" pitchFamily="2" charset="2"/>
                        <a:buChar char="Ø"/>
                      </a:pPr>
                      <a:r>
                        <a:rPr lang="en-GB" sz="1100" b="0" u="sng" kern="1200" baseline="0" dirty="0" smtClean="0">
                          <a:solidFill>
                            <a:schemeClr val="dk1"/>
                          </a:solidFill>
                          <a:latin typeface="Arial" pitchFamily="34" charset="0"/>
                          <a:ea typeface="+mn-ea"/>
                          <a:cs typeface="Arial" pitchFamily="34" charset="0"/>
                        </a:rPr>
                        <a:t>Deduce roots algebraically</a:t>
                      </a:r>
                      <a:endParaRPr lang="en-GB" sz="1100" b="0" u="sng" kern="1200" dirty="0" smtClean="0">
                        <a:solidFill>
                          <a:schemeClr val="dk1"/>
                        </a:solidFill>
                        <a:latin typeface="Arial" pitchFamily="34" charset="0"/>
                        <a:ea typeface="+mn-ea"/>
                        <a:cs typeface="Arial" pitchFamily="34" charset="0"/>
                      </a:endParaRPr>
                    </a:p>
                  </a:txBody>
                  <a:tcPr marT="45676" marB="45676"/>
                </a:tc>
                <a:tc>
                  <a:txBody>
                    <a:bodyPr/>
                    <a:lstStyle/>
                    <a:p>
                      <a:pPr marL="0" marR="0" indent="0" algn="l" defTabSz="914400" rtl="0" eaLnBrk="1" fontAlgn="base" latinLnBrk="0" hangingPunct="1">
                        <a:lnSpc>
                          <a:spcPct val="150000"/>
                        </a:lnSpc>
                        <a:spcBef>
                          <a:spcPts val="0"/>
                        </a:spcBef>
                        <a:spcAft>
                          <a:spcPts val="0"/>
                        </a:spcAft>
                        <a:buClrTx/>
                        <a:buSzTx/>
                        <a:buFont typeface="Wingdings" pitchFamily="2" charset="2"/>
                        <a:buChar char="Ø"/>
                        <a:tabLst/>
                        <a:defRPr/>
                      </a:pPr>
                      <a:r>
                        <a:rPr lang="en-GB" sz="1100" b="0" u="none" kern="1200" baseline="0" dirty="0" smtClean="0">
                          <a:solidFill>
                            <a:schemeClr val="dk1"/>
                          </a:solidFill>
                          <a:latin typeface="Arial" pitchFamily="34" charset="0"/>
                          <a:ea typeface="+mn-ea"/>
                          <a:cs typeface="Arial" pitchFamily="34" charset="0"/>
                        </a:rPr>
                        <a:t> </a:t>
                      </a:r>
                      <a:r>
                        <a:rPr lang="en-GB" sz="1100" b="0" u="sng" kern="1200" baseline="0" dirty="0" smtClean="0">
                          <a:solidFill>
                            <a:schemeClr val="dk1"/>
                          </a:solidFill>
                          <a:latin typeface="Arial" pitchFamily="34" charset="0"/>
                          <a:ea typeface="+mn-ea"/>
                          <a:cs typeface="Arial" pitchFamily="34" charset="0"/>
                        </a:rPr>
                        <a:t>including the symmetrical property of a quadratic</a:t>
                      </a:r>
                    </a:p>
                    <a:p>
                      <a:pPr fontAlgn="base">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6" marB="45676"/>
                </a:tc>
              </a:tr>
            </a:tbl>
          </a:graphicData>
        </a:graphic>
      </p:graphicFrame>
      <p:sp>
        <p:nvSpPr>
          <p:cNvPr id="5940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a:latin typeface="Verdana" pitchFamily="34" charset="0"/>
              </a:rPr>
              <a:t>Quadratic Graphs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941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97669833"/>
              </p:ext>
            </p:extLst>
          </p:nvPr>
        </p:nvGraphicFramePr>
        <p:xfrm>
          <a:off x="551756" y="2052439"/>
          <a:ext cx="9360470" cy="3145704"/>
        </p:xfrm>
        <a:graphic>
          <a:graphicData uri="http://schemas.openxmlformats.org/drawingml/2006/table">
            <a:tbl>
              <a:tblPr firstRow="1" bandRow="1">
                <a:tableStyleId>{073A0DAA-6AF3-43AB-8588-CEC1D06C72B9}</a:tableStyleId>
              </a:tblPr>
              <a:tblGrid>
                <a:gridCol w="432000"/>
                <a:gridCol w="5760118"/>
                <a:gridCol w="3168352"/>
              </a:tblGrid>
              <a:tr h="79122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r>
              <a:tr h="2354477">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R16</a:t>
                      </a:r>
                    </a:p>
                  </a:txBody>
                  <a:tcPr marT="45676" marB="45676" vert="vert" anchor="ctr">
                    <a:solidFill>
                      <a:srgbClr val="E69CA4"/>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Set up, solve and interpret the answers in</a:t>
                      </a:r>
                      <a:r>
                        <a:rPr lang="en-GB" sz="1100" b="0" u="sng" kern="1200" baseline="0" dirty="0" smtClean="0">
                          <a:solidFill>
                            <a:schemeClr val="dk1"/>
                          </a:solidFill>
                          <a:latin typeface="Arial" pitchFamily="34" charset="0"/>
                          <a:ea typeface="+mn-ea"/>
                          <a:cs typeface="Arial" pitchFamily="34" charset="0"/>
                        </a:rPr>
                        <a:t> growth and decay problems, including compound interest</a:t>
                      </a:r>
                      <a:endParaRPr lang="en-GB" sz="1100" b="0" u="sng" kern="1200" dirty="0" smtClean="0">
                        <a:solidFill>
                          <a:schemeClr val="dk1"/>
                        </a:solidFill>
                        <a:latin typeface="Arial" pitchFamily="34" charset="0"/>
                        <a:ea typeface="+mn-ea"/>
                        <a:cs typeface="Arial" pitchFamily="34" charset="0"/>
                      </a:endParaRPr>
                    </a:p>
                  </a:txBody>
                  <a:tcPr marT="45676" marB="45676"/>
                </a:tc>
                <a:tc>
                  <a:txBody>
                    <a:bodyPr/>
                    <a:lstStyle/>
                    <a:p>
                      <a:pPr fontAlgn="base">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6" marB="45676"/>
                </a:tc>
              </a:tr>
            </a:tbl>
          </a:graphicData>
        </a:graphic>
      </p:graphicFrame>
      <p:sp>
        <p:nvSpPr>
          <p:cNvPr id="5940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Growth and Decay</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941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86463424"/>
              </p:ext>
            </p:extLst>
          </p:nvPr>
        </p:nvGraphicFramePr>
        <p:xfrm>
          <a:off x="609037" y="1620391"/>
          <a:ext cx="9490191" cy="4796382"/>
        </p:xfrm>
        <a:graphic>
          <a:graphicData uri="http://schemas.openxmlformats.org/drawingml/2006/table">
            <a:tbl>
              <a:tblPr firstRow="1" bandRow="1">
                <a:tableStyleId>{073A0DAA-6AF3-43AB-8588-CEC1D06C72B9}</a:tableStyleId>
              </a:tblPr>
              <a:tblGrid>
                <a:gridCol w="432000"/>
                <a:gridCol w="5385783"/>
                <a:gridCol w="3672408"/>
              </a:tblGrid>
              <a:tr h="335343">
                <a:tc>
                  <a:txBody>
                    <a:bodyPr/>
                    <a:lstStyle/>
                    <a:p>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itchFamily="34" charset="0"/>
                        <a:cs typeface="Arial" pitchFamily="34" charset="0"/>
                      </a:endParaRPr>
                    </a:p>
                  </a:txBody>
                  <a:tcPr marT="45729" marB="45729"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9" marB="45729" anchor="ctr"/>
                </a:tc>
              </a:tr>
              <a:tr h="2184937">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baseline="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r h="2276102">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solidFill>
                      <a:srgbClr val="FFFF00"/>
                    </a:solidFill>
                  </a:tcPr>
                </a:tc>
                <a:tc>
                  <a:txBody>
                    <a:bodyPr/>
                    <a:lstStyle/>
                    <a:p>
                      <a:pPr>
                        <a:lnSpc>
                          <a:spcPct val="150000"/>
                        </a:lnSpc>
                        <a:buFont typeface="Wingdings" pitchFamily="2" charset="2"/>
                        <a:buChar char="Ø"/>
                      </a:pPr>
                      <a:endParaRPr lang="en-GB" sz="1100" b="0" dirty="0" smtClean="0">
                        <a:latin typeface="Arial" pitchFamily="34" charset="0"/>
                        <a:cs typeface="Arial" pitchFamily="34" charset="0"/>
                      </a:endParaRPr>
                    </a:p>
                  </a:txBody>
                  <a:tcPr marT="45729" marB="45729"/>
                </a:tc>
                <a:tc>
                  <a:txBody>
                    <a:bodyPr/>
                    <a:lstStyle/>
                    <a:p>
                      <a:pPr>
                        <a:lnSpc>
                          <a:spcPct val="150000"/>
                        </a:lnSpc>
                        <a:buFont typeface="Wingdings" pitchFamily="2" charset="2"/>
                        <a:buNone/>
                      </a:pPr>
                      <a:endParaRPr lang="en-GB" sz="1100" b="0" dirty="0">
                        <a:latin typeface="Arial" pitchFamily="34" charset="0"/>
                        <a:cs typeface="Arial" pitchFamily="34" charset="0"/>
                      </a:endParaRPr>
                    </a:p>
                  </a:txBody>
                  <a:tcPr marT="45729" marB="45729"/>
                </a:tc>
              </a:tr>
            </a:tbl>
          </a:graphicData>
        </a:graphic>
      </p:graphicFrame>
      <p:sp>
        <p:nvSpPr>
          <p:cNvPr id="21517" name="TextBox 3"/>
          <p:cNvSpPr txBox="1">
            <a:spLocks noChangeArrowheads="1"/>
          </p:cNvSpPr>
          <p:nvPr/>
        </p:nvSpPr>
        <p:spPr bwMode="auto">
          <a:xfrm>
            <a:off x="488950" y="431800"/>
            <a:ext cx="3275256" cy="369332"/>
          </a:xfrm>
          <a:prstGeom prst="rect">
            <a:avLst/>
          </a:prstGeom>
          <a:noFill/>
          <a:ln w="9525">
            <a:noFill/>
            <a:miter lim="800000"/>
            <a:headEnd/>
            <a:tailEnd/>
          </a:ln>
        </p:spPr>
        <p:txBody>
          <a:bodyPr wrap="none">
            <a:spAutoFit/>
          </a:bodyPr>
          <a:lstStyle/>
          <a:p>
            <a:r>
              <a:rPr lang="en-GB" sz="1800" b="1" dirty="0" smtClean="0">
                <a:latin typeface="Verdana" pitchFamily="34" charset="0"/>
              </a:rPr>
              <a:t>Review and Revision 13</a:t>
            </a:r>
            <a:endParaRPr lang="en-GB" sz="1800" b="1" dirty="0">
              <a:latin typeface="Verdana" pitchFamily="34" charset="0"/>
            </a:endParaRPr>
          </a:p>
        </p:txBody>
      </p:sp>
      <p:sp>
        <p:nvSpPr>
          <p:cNvPr id="7" name="TextBox 6">
            <a:hlinkClick r:id="rId2" action="ppaction://hlinksldjump"/>
          </p:cNvPr>
          <p:cNvSpPr txBox="1"/>
          <p:nvPr/>
        </p:nvSpPr>
        <p:spPr>
          <a:xfrm>
            <a:off x="447742" y="7051364"/>
            <a:ext cx="2390651" cy="415498"/>
          </a:xfrm>
          <a:prstGeom prst="rect">
            <a:avLst/>
          </a:prstGeom>
          <a:noFill/>
        </p:spPr>
        <p:txBody>
          <a:bodyPr wrap="square" rtlCol="0">
            <a:spAutoFit/>
          </a:bodyPr>
          <a:lstStyle/>
          <a:p>
            <a:endParaRPr lang="en-GB"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07478932"/>
              </p:ext>
            </p:extLst>
          </p:nvPr>
        </p:nvGraphicFramePr>
        <p:xfrm>
          <a:off x="522288" y="1908423"/>
          <a:ext cx="9504486" cy="3145704"/>
        </p:xfrm>
        <a:graphic>
          <a:graphicData uri="http://schemas.openxmlformats.org/drawingml/2006/table">
            <a:tbl>
              <a:tblPr firstRow="1" bandRow="1">
                <a:tableStyleId>{073A0DAA-6AF3-43AB-8588-CEC1D06C72B9}</a:tableStyleId>
              </a:tblPr>
              <a:tblGrid>
                <a:gridCol w="432000"/>
                <a:gridCol w="6192166"/>
                <a:gridCol w="2880320"/>
              </a:tblGrid>
              <a:tr h="79122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676" marB="45676" anchor="ctr"/>
                </a:tc>
              </a:tr>
              <a:tr h="2354477">
                <a:tc>
                  <a:txBody>
                    <a:bodyPr/>
                    <a:lstStyle/>
                    <a:p>
                      <a:pPr marL="0" indent="0" algn="ctr">
                        <a:lnSpc>
                          <a:spcPct val="150000"/>
                        </a:lnSpc>
                        <a:buFont typeface="Wingdings" pitchFamily="2" charset="2"/>
                        <a:buNone/>
                      </a:pPr>
                      <a:r>
                        <a:rPr lang="en-GB" sz="1800" b="0" u="none" kern="1200" dirty="0" smtClean="0">
                          <a:solidFill>
                            <a:schemeClr val="dk1"/>
                          </a:solidFill>
                          <a:latin typeface="Arial" pitchFamily="34" charset="0"/>
                          <a:ea typeface="+mn-ea"/>
                          <a:cs typeface="Arial" pitchFamily="34" charset="0"/>
                        </a:rPr>
                        <a:t>G25</a:t>
                      </a:r>
                    </a:p>
                  </a:txBody>
                  <a:tcPr marT="45676" marB="45676" vert="vert" anchor="ctr">
                    <a:solidFill>
                      <a:srgbClr val="00B050"/>
                    </a:solidFill>
                  </a:tcPr>
                </a:tc>
                <a:tc>
                  <a:txBody>
                    <a:bodyPr/>
                    <a:lstStyle/>
                    <a:p>
                      <a:pPr marL="180975" indent="-180975">
                        <a:lnSpc>
                          <a:spcPct val="150000"/>
                        </a:lnSpc>
                        <a:buFont typeface="Wingdings" pitchFamily="2" charset="2"/>
                        <a:buChar char="Ø"/>
                      </a:pPr>
                      <a:r>
                        <a:rPr lang="en-GB" sz="1100" b="0" u="sng" kern="1200" dirty="0" smtClean="0">
                          <a:solidFill>
                            <a:schemeClr val="dk1"/>
                          </a:solidFill>
                          <a:latin typeface="Arial" pitchFamily="34" charset="0"/>
                          <a:ea typeface="+mn-ea"/>
                          <a:cs typeface="Arial" pitchFamily="34" charset="0"/>
                        </a:rPr>
                        <a:t>Apply addition and subtraction of vectors, multiplication of vectors by a scalar, and diagrammatic and column representation</a:t>
                      </a:r>
                      <a:r>
                        <a:rPr lang="en-GB" sz="1100" b="0" u="sng" kern="1200" baseline="0" dirty="0" smtClean="0">
                          <a:solidFill>
                            <a:schemeClr val="dk1"/>
                          </a:solidFill>
                          <a:latin typeface="Arial" pitchFamily="34" charset="0"/>
                          <a:ea typeface="+mn-ea"/>
                          <a:cs typeface="Arial" pitchFamily="34" charset="0"/>
                        </a:rPr>
                        <a:t> of vectors</a:t>
                      </a:r>
                      <a:endParaRPr lang="en-GB" sz="1100" b="0" u="sng" kern="1200" dirty="0" smtClean="0">
                        <a:solidFill>
                          <a:schemeClr val="dk1"/>
                        </a:solidFill>
                        <a:latin typeface="Arial" pitchFamily="34" charset="0"/>
                        <a:ea typeface="+mn-ea"/>
                        <a:cs typeface="Arial" pitchFamily="34" charset="0"/>
                      </a:endParaRPr>
                    </a:p>
                  </a:txBody>
                  <a:tcPr marT="45676" marB="45676"/>
                </a:tc>
                <a:tc>
                  <a:txBody>
                    <a:bodyPr/>
                    <a:lstStyle/>
                    <a:p>
                      <a:pPr fontAlgn="base">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676" marB="45676"/>
                </a:tc>
              </a:tr>
            </a:tbl>
          </a:graphicData>
        </a:graphic>
      </p:graphicFrame>
      <p:sp>
        <p:nvSpPr>
          <p:cNvPr id="59408"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Vectors</a:t>
            </a:r>
            <a:endParaRPr lang="en-GB" sz="1800" b="1" dirty="0">
              <a:latin typeface="Verdana" pitchFamily="34" charset="0"/>
              <a:hlinkClick r:id="rId2"/>
            </a:endParaRPr>
          </a:p>
          <a:p>
            <a:r>
              <a:rPr lang="en-GB" sz="1800" b="1" dirty="0">
                <a:latin typeface="Verdana" pitchFamily="34" charset="0"/>
              </a:rPr>
              <a:t>                                            </a:t>
            </a:r>
            <a:endParaRPr lang="en-GB" sz="1800" dirty="0"/>
          </a:p>
        </p:txBody>
      </p:sp>
      <p:sp>
        <p:nvSpPr>
          <p:cNvPr id="7" name="Right Arrow 6">
            <a:hlinkClick r:id="" action="ppaction://hlinkshowjump?jump=nextslide"/>
          </p:cNvPr>
          <p:cNvSpPr/>
          <p:nvPr/>
        </p:nvSpPr>
        <p:spPr>
          <a:xfrm>
            <a:off x="8083550" y="6853238"/>
            <a:ext cx="1285875" cy="708025"/>
          </a:xfrm>
          <a:prstGeom prst="rightArrow">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9410" name="TextBox 4">
            <a:hlinkClick r:id="rId3" action="ppaction://hlinksldjump"/>
          </p:cNvPr>
          <p:cNvSpPr txBox="1">
            <a:spLocks noChangeArrowheads="1"/>
          </p:cNvSpPr>
          <p:nvPr/>
        </p:nvSpPr>
        <p:spPr bwMode="auto">
          <a:xfrm>
            <a:off x="522288" y="7092950"/>
            <a:ext cx="2160587" cy="415925"/>
          </a:xfrm>
          <a:prstGeom prst="rect">
            <a:avLst/>
          </a:prstGeom>
          <a:noFill/>
          <a:ln w="9525">
            <a:noFill/>
            <a:miter lim="800000"/>
            <a:headEnd/>
            <a:tailEnd/>
          </a:ln>
        </p:spPr>
        <p:txBody>
          <a:bodyPr>
            <a:spAutoFit/>
          </a:bodyPr>
          <a:lstStyle/>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78493666"/>
              </p:ext>
            </p:extLst>
          </p:nvPr>
        </p:nvGraphicFramePr>
        <p:xfrm>
          <a:off x="666180" y="1260351"/>
          <a:ext cx="9216454" cy="5544936"/>
        </p:xfrm>
        <a:graphic>
          <a:graphicData uri="http://schemas.openxmlformats.org/drawingml/2006/table">
            <a:tbl>
              <a:tblPr firstRow="1" bandRow="1">
                <a:tableStyleId>{073A0DAA-6AF3-43AB-8588-CEC1D06C72B9}</a:tableStyleId>
              </a:tblPr>
              <a:tblGrid>
                <a:gridCol w="432000"/>
                <a:gridCol w="5472086"/>
                <a:gridCol w="3312368"/>
              </a:tblGrid>
              <a:tr h="288966">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3" marB="45723" anchor="ctr"/>
                </a:tc>
              </a:tr>
              <a:tr h="852266">
                <a:tc rowSpan="2">
                  <a:txBody>
                    <a:bodyPr/>
                    <a:lstStyle/>
                    <a:p>
                      <a:pPr algn="ctr">
                        <a:lnSpc>
                          <a:spcPct val="150000"/>
                        </a:lnSpc>
                        <a:buFont typeface="Arial" pitchFamily="34" charset="0"/>
                        <a:buNone/>
                      </a:pPr>
                      <a:r>
                        <a:rPr lang="en-GB" sz="1800" b="0" kern="1200" dirty="0" smtClean="0">
                          <a:solidFill>
                            <a:schemeClr val="dk1"/>
                          </a:solidFill>
                          <a:latin typeface="Arial" pitchFamily="34" charset="0"/>
                          <a:ea typeface="+mn-ea"/>
                          <a:cs typeface="Arial" pitchFamily="34" charset="0"/>
                        </a:rPr>
                        <a:t>G1</a:t>
                      </a:r>
                    </a:p>
                  </a:txBody>
                  <a:tcPr marT="45723" marB="45723"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Use conventional terms and notations:</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points, lines, vertices, edges, planes, parallel lines, perpendicular lines, right angles, polygons, regular polygons and polygons with reflection and/or rotation symmetries</a:t>
                      </a:r>
                    </a:p>
                    <a:p>
                      <a:pPr>
                        <a:lnSpc>
                          <a:spcPct val="150000"/>
                        </a:lnSpc>
                        <a:buFont typeface="Arial" pitchFamily="34" charset="0"/>
                        <a:buNone/>
                      </a:pP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a:lnSpc>
                          <a:spcPct val="150000"/>
                        </a:lnSpc>
                        <a:buFont typeface="Arial" pitchFamily="34" charset="0"/>
                        <a:buNone/>
                      </a:pPr>
                      <a:endParaRPr lang="en-GB" sz="1100" b="0" kern="1200" dirty="0" smtClean="0">
                        <a:solidFill>
                          <a:schemeClr val="dk1"/>
                        </a:solidFill>
                        <a:latin typeface="Arial" pitchFamily="34" charset="0"/>
                        <a:ea typeface="+mn-ea"/>
                        <a:cs typeface="Arial" pitchFamily="34" charset="0"/>
                      </a:endParaRPr>
                    </a:p>
                  </a:txBody>
                  <a:tcPr marT="45723" marB="45723"/>
                </a:tc>
              </a:tr>
              <a:tr h="1286968">
                <a:tc vMerge="1">
                  <a:txBody>
                    <a:bodyPr/>
                    <a:lstStyle/>
                    <a:p>
                      <a:pPr algn="ctr">
                        <a:lnSpc>
                          <a:spcPct val="150000"/>
                        </a:lnSpc>
                        <a:buFont typeface="Wingdings" pitchFamily="2" charset="2"/>
                        <a:buNone/>
                      </a:pPr>
                      <a:endParaRPr lang="en-GB" sz="1800" b="0" kern="1200" dirty="0" smtClean="0">
                        <a:solidFill>
                          <a:schemeClr val="dk1"/>
                        </a:solidFill>
                        <a:latin typeface="Arial" pitchFamily="34" charset="0"/>
                        <a:ea typeface="+mn-ea"/>
                        <a:cs typeface="Arial" pitchFamily="34" charset="0"/>
                      </a:endParaRPr>
                    </a:p>
                  </a:txBody>
                  <a:tcPr marT="45723" marB="45723"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Use the standard conventions for labelling and referring to the sides and angles</a:t>
                      </a:r>
                      <a:r>
                        <a:rPr lang="en-GB" sz="1100" b="0" kern="1200" baseline="0" dirty="0" smtClean="0">
                          <a:solidFill>
                            <a:schemeClr val="dk1"/>
                          </a:solidFill>
                          <a:latin typeface="Arial" pitchFamily="34" charset="0"/>
                          <a:ea typeface="+mn-ea"/>
                          <a:cs typeface="Arial" pitchFamily="34" charset="0"/>
                        </a:rPr>
                        <a:t> of triangles</a:t>
                      </a:r>
                    </a:p>
                    <a:p>
                      <a:pPr>
                        <a:lnSpc>
                          <a:spcPct val="150000"/>
                        </a:lnSpc>
                        <a:buFont typeface="Wingdings" pitchFamily="2" charset="2"/>
                        <a:buChar char="Ø"/>
                      </a:pPr>
                      <a:r>
                        <a:rPr lang="en-GB" sz="1100" b="0" kern="1200" baseline="0" dirty="0" smtClean="0">
                          <a:solidFill>
                            <a:schemeClr val="dk1"/>
                          </a:solidFill>
                          <a:latin typeface="Arial" pitchFamily="34" charset="0"/>
                          <a:ea typeface="+mn-ea"/>
                          <a:cs typeface="Arial" pitchFamily="34" charset="0"/>
                        </a:rPr>
                        <a:t> Draw diagrams from written descriptions</a:t>
                      </a: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a:tc>
              </a:tr>
              <a:tr h="1286968">
                <a:tc rowSpan="2">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pitchFamily="34" charset="0"/>
                          <a:ea typeface="+mn-ea"/>
                          <a:cs typeface="Arial" pitchFamily="34" charset="0"/>
                        </a:rPr>
                        <a:t>G3</a:t>
                      </a:r>
                    </a:p>
                  </a:txBody>
                  <a:tcPr marT="45723" marB="45723" vert="vert" anchor="ctr">
                    <a:solidFill>
                      <a:srgbClr val="00B050"/>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Apply the properties of:</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angles at a point</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angles at a point on a straight line</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vertically opposite angles</a:t>
                      </a: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a:tc>
              </a:tr>
              <a:tr h="1286968">
                <a:tc vMerge="1">
                  <a:txBody>
                    <a:bodyPr/>
                    <a:lstStyle/>
                    <a:p>
                      <a:pPr marL="180975" indent="-180975" algn="ct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vert="vert" anchor="ctr">
                    <a:solidFill>
                      <a:srgbClr val="00B050"/>
                    </a:solidFill>
                  </a:tcPr>
                </a:tc>
                <a:tc>
                  <a:txBody>
                    <a:bodyPr/>
                    <a:lstStyle/>
                    <a:p>
                      <a:pPr marL="180975" indent="-180975">
                        <a:lnSpc>
                          <a:spcPct val="150000"/>
                        </a:lnSpc>
                        <a:buFont typeface="Wingdings" pitchFamily="2" charset="2"/>
                        <a:buChar char="Ø"/>
                      </a:pPr>
                      <a:r>
                        <a:rPr lang="en-GB" sz="1100" b="0" dirty="0" smtClean="0">
                          <a:latin typeface="Arial" pitchFamily="34" charset="0"/>
                          <a:cs typeface="Arial" pitchFamily="34" charset="0"/>
                        </a:rPr>
                        <a:t> Understand and use alternate and corresponding angles on parallel lines</a:t>
                      </a:r>
                      <a:endParaRPr lang="en-GB" sz="1100" b="0" kern="1200" dirty="0" smtClean="0">
                        <a:solidFill>
                          <a:schemeClr val="dk1"/>
                        </a:solidFill>
                        <a:latin typeface="Arial" pitchFamily="34" charset="0"/>
                        <a:ea typeface="+mn-ea"/>
                        <a:cs typeface="Arial" pitchFamily="34" charset="0"/>
                      </a:endParaRPr>
                    </a:p>
                  </a:txBody>
                  <a:tcPr marT="45723" marB="45723"/>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colloquial</a:t>
                      </a:r>
                      <a:r>
                        <a:rPr lang="en-GB" sz="1100" b="0" baseline="0" dirty="0" smtClean="0">
                          <a:latin typeface="Arial" pitchFamily="34" charset="0"/>
                          <a:cs typeface="Arial" pitchFamily="34" charset="0"/>
                        </a:rPr>
                        <a:t> terms such as Z angles are not acceptable and should not be used</a:t>
                      </a:r>
                      <a:endParaRPr lang="en-GB" sz="1100" b="0" dirty="0" smtClean="0">
                        <a:latin typeface="Arial" pitchFamily="34" charset="0"/>
                        <a:cs typeface="Arial" pitchFamily="34" charset="0"/>
                      </a:endParaRPr>
                    </a:p>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3" marB="45723"/>
                </a:tc>
              </a:tr>
            </a:tbl>
          </a:graphicData>
        </a:graphic>
      </p:graphicFrame>
      <p:sp>
        <p:nvSpPr>
          <p:cNvPr id="11283" name="TextBox 3"/>
          <p:cNvSpPr txBox="1">
            <a:spLocks noChangeArrowheads="1"/>
          </p:cNvSpPr>
          <p:nvPr/>
        </p:nvSpPr>
        <p:spPr bwMode="auto">
          <a:xfrm>
            <a:off x="488950" y="431800"/>
            <a:ext cx="1452642" cy="369332"/>
          </a:xfrm>
          <a:prstGeom prst="rect">
            <a:avLst/>
          </a:prstGeom>
          <a:noFill/>
          <a:ln w="9525">
            <a:noFill/>
            <a:miter lim="800000"/>
            <a:headEnd/>
            <a:tailEnd/>
          </a:ln>
        </p:spPr>
        <p:txBody>
          <a:bodyPr wrap="none">
            <a:spAutoFit/>
          </a:bodyPr>
          <a:lstStyle/>
          <a:p>
            <a:r>
              <a:rPr lang="en-GB" sz="1800" b="1" dirty="0">
                <a:latin typeface="Verdana" pitchFamily="34" charset="0"/>
              </a:rPr>
              <a:t>Angles     </a:t>
            </a:r>
            <a:endParaRPr lang="en-GB" sz="1800" dirty="0"/>
          </a:p>
        </p:txBody>
      </p:sp>
      <p:sp>
        <p:nvSpPr>
          <p:cNvPr id="9" name="Rectangle 8">
            <a:hlinkClick r:id="rId2" action="ppaction://hlinksldjump"/>
          </p:cNvPr>
          <p:cNvSpPr/>
          <p:nvPr/>
        </p:nvSpPr>
        <p:spPr>
          <a:xfrm>
            <a:off x="6219825" y="177800"/>
            <a:ext cx="2000250" cy="785813"/>
          </a:xfrm>
          <a:prstGeom prst="rect">
            <a:avLst/>
          </a:prstGeom>
          <a:solidFill>
            <a:schemeClr val="accent1">
              <a:alpha val="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55970983"/>
              </p:ext>
            </p:extLst>
          </p:nvPr>
        </p:nvGraphicFramePr>
        <p:xfrm>
          <a:off x="522164" y="1332359"/>
          <a:ext cx="9217024" cy="5616625"/>
        </p:xfrm>
        <a:graphic>
          <a:graphicData uri="http://schemas.openxmlformats.org/drawingml/2006/table">
            <a:tbl>
              <a:tblPr firstRow="1" bandRow="1">
                <a:tableStyleId>{073A0DAA-6AF3-43AB-8588-CEC1D06C72B9}</a:tableStyleId>
              </a:tblPr>
              <a:tblGrid>
                <a:gridCol w="432000"/>
                <a:gridCol w="5112616"/>
                <a:gridCol w="3672408"/>
              </a:tblGrid>
              <a:tr h="98957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5" marB="4572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5" marB="4572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a:t>
                      </a:r>
                      <a:r>
                        <a:rPr lang="en-GB" sz="1600" b="0" baseline="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25" marB="45725" anchor="ctr"/>
                </a:tc>
              </a:tr>
              <a:tr h="2313524">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R2</a:t>
                      </a:r>
                    </a:p>
                  </a:txBody>
                  <a:tcPr marT="45725" marB="45725" vert="vert" anchor="ctr">
                    <a:solidFill>
                      <a:srgbClr val="E69CA4"/>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Use scale factors, scale diagrams and maps</a:t>
                      </a:r>
                    </a:p>
                  </a:txBody>
                  <a:tcPr marT="45725" marB="45725"/>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dirty="0" smtClean="0">
                          <a:latin typeface="Arial" pitchFamily="34" charset="0"/>
                          <a:cs typeface="Arial" pitchFamily="34" charset="0"/>
                        </a:rPr>
                        <a:t> </a:t>
                      </a:r>
                      <a:r>
                        <a:rPr lang="en-GB" sz="1100" b="0" kern="1200" dirty="0" smtClean="0">
                          <a:solidFill>
                            <a:schemeClr val="dk1"/>
                          </a:solidFill>
                          <a:latin typeface="Arial" pitchFamily="34" charset="0"/>
                          <a:ea typeface="+mn-ea"/>
                          <a:cs typeface="Arial" pitchFamily="34" charset="0"/>
                        </a:rPr>
                        <a:t>including geometrical problems</a:t>
                      </a:r>
                    </a:p>
                    <a:p>
                      <a:pPr>
                        <a:lnSpc>
                          <a:spcPct val="150000"/>
                        </a:lnSpc>
                        <a:buFont typeface="Wingdings" pitchFamily="2" charset="2"/>
                        <a:buNone/>
                      </a:pPr>
                      <a:endParaRPr lang="en-GB" sz="1100" b="0" kern="1200" dirty="0" smtClean="0">
                        <a:solidFill>
                          <a:srgbClr val="FF0000"/>
                        </a:solidFill>
                        <a:latin typeface="Arial" pitchFamily="34" charset="0"/>
                        <a:ea typeface="+mn-ea"/>
                        <a:cs typeface="Arial" pitchFamily="34" charset="0"/>
                      </a:endParaRPr>
                    </a:p>
                  </a:txBody>
                  <a:tcPr marT="45725" marB="45725"/>
                </a:tc>
              </a:tr>
              <a:tr h="2313524">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G15</a:t>
                      </a:r>
                    </a:p>
                  </a:txBody>
                  <a:tcPr marT="45725" marB="45725" vert="vert" anchor="ctr">
                    <a:solidFill>
                      <a:srgbClr val="00B05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Measure line segments</a:t>
                      </a:r>
                      <a:r>
                        <a:rPr lang="en-GB" sz="1100" b="0" kern="1200" baseline="0" dirty="0" smtClean="0">
                          <a:solidFill>
                            <a:schemeClr val="dk1"/>
                          </a:solidFill>
                          <a:latin typeface="Arial" pitchFamily="34" charset="0"/>
                          <a:ea typeface="+mn-ea"/>
                          <a:cs typeface="Arial" pitchFamily="34" charset="0"/>
                        </a:rPr>
                        <a:t> and angles in geometric figures, including interpreting maps and scale drawings and use of bearings</a:t>
                      </a:r>
                      <a:endParaRPr lang="en-GB" sz="1100" b="0" kern="1200" dirty="0" smtClean="0">
                        <a:solidFill>
                          <a:schemeClr val="dk1"/>
                        </a:solidFill>
                        <a:latin typeface="Arial" pitchFamily="34" charset="0"/>
                        <a:ea typeface="+mn-ea"/>
                        <a:cs typeface="Arial" pitchFamily="34" charset="0"/>
                      </a:endParaRPr>
                    </a:p>
                  </a:txBody>
                  <a:tcPr marT="45725" marB="45725"/>
                </a:tc>
                <a:tc>
                  <a:txBody>
                    <a:bodyPr/>
                    <a:lstStyle/>
                    <a:p>
                      <a:pPr marL="0" marR="0" indent="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baseline="0" dirty="0" smtClean="0">
                          <a:solidFill>
                            <a:schemeClr val="dk1"/>
                          </a:solidFill>
                          <a:latin typeface="Arial" pitchFamily="34" charset="0"/>
                          <a:ea typeface="+mn-ea"/>
                          <a:cs typeface="Arial" pitchFamily="34" charset="0"/>
                        </a:rPr>
                        <a:t> including the eight compass point bearings and three-figure bearings</a:t>
                      </a:r>
                      <a:endParaRPr lang="en-GB" sz="1100" b="0" kern="1200" dirty="0" smtClean="0">
                        <a:solidFill>
                          <a:schemeClr val="dk1"/>
                        </a:solidFill>
                        <a:latin typeface="Arial" pitchFamily="34" charset="0"/>
                        <a:ea typeface="+mn-ea"/>
                        <a:cs typeface="Arial" pitchFamily="34" charset="0"/>
                      </a:endParaRPr>
                    </a:p>
                  </a:txBody>
                  <a:tcPr marT="45725" marB="45725"/>
                </a:tc>
              </a:tr>
            </a:tbl>
          </a:graphicData>
        </a:graphic>
      </p:graphicFrame>
      <p:sp>
        <p:nvSpPr>
          <p:cNvPr id="12304"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Scale diagrams and bearings </a:t>
            </a:r>
            <a:endParaRPr lang="en-GB" sz="1800" b="1" dirty="0">
              <a:latin typeface="Verdana" pitchFamily="34" charset="0"/>
              <a:hlinkClick r:id="rId2"/>
            </a:endParaRPr>
          </a:p>
          <a:p>
            <a:r>
              <a:rPr lang="en-GB" sz="1800" b="1" dirty="0">
                <a:latin typeface="Verdana" pitchFamily="34" charset="0"/>
              </a:rPr>
              <a:t>                                            </a:t>
            </a:r>
            <a:endParaRPr lang="en-GB"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793462228"/>
                  </p:ext>
                </p:extLst>
              </p:nvPr>
            </p:nvGraphicFramePr>
            <p:xfrm>
              <a:off x="306388" y="1188343"/>
              <a:ext cx="9638490" cy="5616624"/>
            </p:xfrm>
            <a:graphic>
              <a:graphicData uri="http://schemas.openxmlformats.org/drawingml/2006/table">
                <a:tbl>
                  <a:tblPr firstRow="1" bandRow="1">
                    <a:tableStyleId>{073A0DAA-6AF3-43AB-8588-CEC1D06C72B9}</a:tableStyleId>
                  </a:tblPr>
                  <a:tblGrid>
                    <a:gridCol w="432000"/>
                    <a:gridCol w="6110146"/>
                    <a:gridCol w="3096344"/>
                  </a:tblGrid>
                  <a:tr h="48198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r>
                  <a:tr h="1966285">
                    <a:tc>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a:ea typeface="+mn-ea"/>
                              <a:cs typeface="Arial"/>
                            </a:rPr>
                            <a:t>A1</a:t>
                          </a:r>
                        </a:p>
                      </a:txBody>
                      <a:tcPr marT="45715" marB="45715"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Use and interpret algebraic notation, including:</a:t>
                          </a:r>
                        </a:p>
                        <a:p>
                          <a:pPr marL="180975" indent="-180975">
                            <a:lnSpc>
                              <a:spcPct val="150000"/>
                            </a:lnSpc>
                            <a:buFont typeface="Arial" panose="020B0604020202020204" pitchFamily="34" charset="0"/>
                            <a:buChar char="•"/>
                          </a:pPr>
                          <a:r>
                            <a:rPr lang="en-GB" sz="1100" b="0" kern="1200" dirty="0" smtClean="0">
                              <a:solidFill>
                                <a:schemeClr val="dk1"/>
                              </a:solidFill>
                              <a:latin typeface="Arial" pitchFamily="34" charset="0"/>
                              <a:ea typeface="+mn-ea"/>
                              <a:cs typeface="Arial" pitchFamily="34" charset="0"/>
                            </a:rPr>
                            <a:t> </a:t>
                          </a:r>
                          <a14:m>
                            <m:oMath xmlns:m="http://schemas.openxmlformats.org/officeDocument/2006/math">
                              <m:r>
                                <a:rPr lang="en-GB" sz="1100" b="0" i="1" kern="1200" smtClean="0">
                                  <a:solidFill>
                                    <a:schemeClr val="dk1"/>
                                  </a:solidFill>
                                  <a:latin typeface="Cambria Math"/>
                                  <a:ea typeface="+mn-ea"/>
                                  <a:cs typeface="Arial" pitchFamily="34" charset="0"/>
                                </a:rPr>
                                <m:t>𝑎𝑏</m:t>
                              </m:r>
                            </m:oMath>
                          </a14:m>
                          <a:r>
                            <a:rPr lang="en-GB" sz="1100" b="0" kern="1200" baseline="0" dirty="0" smtClean="0">
                              <a:solidFill>
                                <a:schemeClr val="dk1"/>
                              </a:solidFill>
                              <a:latin typeface="Arial" pitchFamily="34" charset="0"/>
                              <a:ea typeface="+mn-ea"/>
                              <a:cs typeface="Arial" pitchFamily="34" charset="0"/>
                            </a:rPr>
                            <a:t> in place of </a:t>
                          </a:r>
                          <a14:m>
                            <m:oMath xmlns:m="http://schemas.openxmlformats.org/officeDocument/2006/math">
                              <m:r>
                                <a:rPr lang="en-GB" sz="1100" b="0" i="1" kern="1200" baseline="0" smtClean="0">
                                  <a:solidFill>
                                    <a:schemeClr val="dk1"/>
                                  </a:solidFill>
                                  <a:latin typeface="Cambria Math"/>
                                  <a:ea typeface="+mn-ea"/>
                                  <a:cs typeface="Arial" pitchFamily="34" charset="0"/>
                                </a:rPr>
                                <m:t>𝑎</m:t>
                              </m:r>
                              <m:r>
                                <a:rPr lang="en-GB" sz="1100" b="0" i="1" kern="1200" baseline="0" smtClean="0">
                                  <a:solidFill>
                                    <a:schemeClr val="dk1"/>
                                  </a:solidFill>
                                  <a:latin typeface="Cambria Math"/>
                                  <a:ea typeface="Cambria Math"/>
                                  <a:cs typeface="Arial" pitchFamily="34" charset="0"/>
                                </a:rPr>
                                <m:t>×</m:t>
                              </m:r>
                              <m:r>
                                <a:rPr lang="en-GB" sz="1100" b="0" i="1" kern="1200" baseline="0" smtClean="0">
                                  <a:solidFill>
                                    <a:schemeClr val="dk1"/>
                                  </a:solidFill>
                                  <a:latin typeface="Cambria Math"/>
                                  <a:ea typeface="Cambria Math"/>
                                  <a:cs typeface="Arial" pitchFamily="34" charset="0"/>
                                </a:rPr>
                                <m:t>𝑏</m:t>
                              </m:r>
                            </m:oMath>
                          </a14:m>
                          <a:endParaRPr lang="en-GB" sz="1100" b="0" kern="1200" baseline="0" dirty="0" smtClean="0">
                            <a:solidFill>
                              <a:schemeClr val="dk1"/>
                            </a:solidFill>
                            <a:latin typeface="Arial" pitchFamily="34" charset="0"/>
                            <a:ea typeface="+mn-ea"/>
                            <a:cs typeface="Arial" pitchFamily="34" charset="0"/>
                          </a:endParaRP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 </a:t>
                          </a:r>
                          <a14:m>
                            <m:oMath xmlns:m="http://schemas.openxmlformats.org/officeDocument/2006/math">
                              <m:r>
                                <a:rPr lang="en-GB" sz="1100" b="0" i="1" kern="1200" baseline="0" smtClean="0">
                                  <a:solidFill>
                                    <a:schemeClr val="dk1"/>
                                  </a:solidFill>
                                  <a:latin typeface="Cambria Math"/>
                                  <a:ea typeface="+mn-ea"/>
                                  <a:cs typeface="Arial" pitchFamily="34" charset="0"/>
                                </a:rPr>
                                <m:t>3</m:t>
                              </m:r>
                              <m:r>
                                <a:rPr lang="en-GB" sz="1100" b="0" i="1" kern="1200" baseline="0" smtClean="0">
                                  <a:solidFill>
                                    <a:schemeClr val="dk1"/>
                                  </a:solidFill>
                                  <a:latin typeface="Cambria Math"/>
                                  <a:ea typeface="+mn-ea"/>
                                  <a:cs typeface="Arial" pitchFamily="34" charset="0"/>
                                </a:rPr>
                                <m:t>𝑦</m:t>
                              </m:r>
                            </m:oMath>
                          </a14:m>
                          <a:r>
                            <a:rPr lang="en-GB" sz="1100" b="0" kern="1200" baseline="0" dirty="0" smtClean="0">
                              <a:solidFill>
                                <a:schemeClr val="dk1"/>
                              </a:solidFill>
                              <a:latin typeface="Arial" pitchFamily="34" charset="0"/>
                              <a:ea typeface="+mn-ea"/>
                              <a:cs typeface="Arial" pitchFamily="34" charset="0"/>
                            </a:rPr>
                            <a:t> in place of </a:t>
                          </a:r>
                          <a14:m>
                            <m:oMath xmlns:m="http://schemas.openxmlformats.org/officeDocument/2006/math">
                              <m:r>
                                <a:rPr lang="en-GB" sz="1100" b="0" i="1" kern="1200" baseline="0" smtClean="0">
                                  <a:solidFill>
                                    <a:schemeClr val="dk1"/>
                                  </a:solidFill>
                                  <a:latin typeface="Cambria Math"/>
                                  <a:ea typeface="+mn-ea"/>
                                  <a:cs typeface="Arial" pitchFamily="34" charset="0"/>
                                </a:rPr>
                                <m:t>𝑦</m:t>
                              </m:r>
                              <m:r>
                                <a:rPr lang="en-GB" sz="1100" b="0" i="1" kern="1200" baseline="0" smtClean="0">
                                  <a:solidFill>
                                    <a:schemeClr val="dk1"/>
                                  </a:solidFill>
                                  <a:latin typeface="Cambria Math"/>
                                  <a:ea typeface="+mn-ea"/>
                                  <a:cs typeface="Arial" pitchFamily="34" charset="0"/>
                                </a:rPr>
                                <m:t>+</m:t>
                              </m:r>
                              <m:r>
                                <a:rPr lang="en-GB" sz="1100" b="0" i="1" kern="1200" baseline="0" smtClean="0">
                                  <a:solidFill>
                                    <a:schemeClr val="dk1"/>
                                  </a:solidFill>
                                  <a:latin typeface="Cambria Math"/>
                                  <a:ea typeface="+mn-ea"/>
                                  <a:cs typeface="Arial" pitchFamily="34" charset="0"/>
                                </a:rPr>
                                <m:t>𝑦</m:t>
                              </m:r>
                              <m:r>
                                <a:rPr lang="en-GB" sz="1100" b="0" i="1" kern="1200" baseline="0" smtClean="0">
                                  <a:solidFill>
                                    <a:schemeClr val="dk1"/>
                                  </a:solidFill>
                                  <a:latin typeface="Cambria Math"/>
                                  <a:ea typeface="+mn-ea"/>
                                  <a:cs typeface="Arial" pitchFamily="34" charset="0"/>
                                </a:rPr>
                                <m:t>+</m:t>
                              </m:r>
                              <m:r>
                                <a:rPr lang="en-GB" sz="1100" b="0" i="1" kern="1200" baseline="0" smtClean="0">
                                  <a:solidFill>
                                    <a:schemeClr val="dk1"/>
                                  </a:solidFill>
                                  <a:latin typeface="Cambria Math"/>
                                  <a:ea typeface="+mn-ea"/>
                                  <a:cs typeface="Arial" pitchFamily="34" charset="0"/>
                                </a:rPr>
                                <m:t>𝑦</m:t>
                              </m:r>
                            </m:oMath>
                          </a14:m>
                          <a:r>
                            <a:rPr lang="en-GB" sz="1100" b="0" kern="1200" baseline="0" dirty="0" smtClean="0">
                              <a:solidFill>
                                <a:schemeClr val="dk1"/>
                              </a:solidFill>
                              <a:latin typeface="Arial" pitchFamily="34" charset="0"/>
                              <a:ea typeface="+mn-ea"/>
                              <a:cs typeface="Arial" pitchFamily="34" charset="0"/>
                            </a:rPr>
                            <a:t> and </a:t>
                          </a:r>
                          <a14:m>
                            <m:oMath xmlns:m="http://schemas.openxmlformats.org/officeDocument/2006/math">
                              <m:r>
                                <a:rPr lang="en-GB" sz="1100" b="0" i="1" kern="1200" baseline="0" smtClean="0">
                                  <a:solidFill>
                                    <a:schemeClr val="dk1"/>
                                  </a:solidFill>
                                  <a:latin typeface="Cambria Math"/>
                                  <a:ea typeface="+mn-ea"/>
                                  <a:cs typeface="Arial" pitchFamily="34" charset="0"/>
                                </a:rPr>
                                <m:t>3 </m:t>
                              </m:r>
                              <m:r>
                                <a:rPr lang="en-GB" sz="1100" b="0" i="1" kern="1200" baseline="0" smtClean="0">
                                  <a:solidFill>
                                    <a:schemeClr val="dk1"/>
                                  </a:solidFill>
                                  <a:latin typeface="Cambria Math"/>
                                  <a:ea typeface="Cambria Math"/>
                                  <a:cs typeface="Arial" pitchFamily="34" charset="0"/>
                                </a:rPr>
                                <m:t>×</m:t>
                              </m:r>
                              <m:r>
                                <a:rPr lang="en-GB" sz="1100" b="0" i="1" kern="1200" baseline="0" smtClean="0">
                                  <a:solidFill>
                                    <a:schemeClr val="dk1"/>
                                  </a:solidFill>
                                  <a:latin typeface="Cambria Math"/>
                                  <a:ea typeface="Cambria Math"/>
                                  <a:cs typeface="Arial" pitchFamily="34" charset="0"/>
                                </a:rPr>
                                <m:t>𝑦</m:t>
                              </m:r>
                            </m:oMath>
                          </a14:m>
                          <a:endParaRPr lang="en-GB" sz="1100" b="0" kern="1200" baseline="0" dirty="0" smtClean="0">
                            <a:solidFill>
                              <a:schemeClr val="dk1"/>
                            </a:solidFill>
                            <a:latin typeface="Arial" pitchFamily="34" charset="0"/>
                            <a:ea typeface="+mn-ea"/>
                            <a:cs typeface="Arial" pitchFamily="34" charset="0"/>
                          </a:endParaRP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 </a:t>
                          </a:r>
                          <a14:m>
                            <m:oMath xmlns:m="http://schemas.openxmlformats.org/officeDocument/2006/math">
                              <m:sSup>
                                <m:sSupPr>
                                  <m:ctrlPr>
                                    <a:rPr lang="en-GB" sz="1100" b="0" i="1" kern="1200" baseline="0" smtClean="0">
                                      <a:solidFill>
                                        <a:schemeClr val="dk1"/>
                                      </a:solidFill>
                                      <a:latin typeface="Cambria Math"/>
                                      <a:ea typeface="+mn-ea"/>
                                      <a:cs typeface="Arial" pitchFamily="34" charset="0"/>
                                    </a:rPr>
                                  </m:ctrlPr>
                                </m:sSupPr>
                                <m:e>
                                  <m:r>
                                    <a:rPr lang="en-GB" sz="1100" b="0" i="1" kern="1200" baseline="0" smtClean="0">
                                      <a:solidFill>
                                        <a:schemeClr val="dk1"/>
                                      </a:solidFill>
                                      <a:latin typeface="Cambria Math"/>
                                      <a:ea typeface="+mn-ea"/>
                                      <a:cs typeface="Arial" pitchFamily="34" charset="0"/>
                                    </a:rPr>
                                    <m:t>𝑎</m:t>
                                  </m:r>
                                </m:e>
                                <m:sup>
                                  <m:r>
                                    <a:rPr lang="en-GB" sz="1100" b="0" i="1" kern="1200" baseline="0" smtClean="0">
                                      <a:solidFill>
                                        <a:schemeClr val="dk1"/>
                                      </a:solidFill>
                                      <a:latin typeface="Cambria Math"/>
                                      <a:ea typeface="+mn-ea"/>
                                      <a:cs typeface="Arial" pitchFamily="34" charset="0"/>
                                    </a:rPr>
                                    <m:t>2</m:t>
                                  </m:r>
                                </m:sup>
                              </m:sSup>
                            </m:oMath>
                          </a14:m>
                          <a:r>
                            <a:rPr lang="en-GB" sz="1100" b="0" kern="1200" baseline="0" dirty="0" smtClean="0">
                              <a:solidFill>
                                <a:schemeClr val="dk1"/>
                              </a:solidFill>
                              <a:latin typeface="Arial" pitchFamily="34" charset="0"/>
                              <a:ea typeface="+mn-ea"/>
                              <a:cs typeface="Arial" pitchFamily="34" charset="0"/>
                            </a:rPr>
                            <a:t> in place of </a:t>
                          </a:r>
                          <a14:m>
                            <m:oMath xmlns:m="http://schemas.openxmlformats.org/officeDocument/2006/math">
                              <m:r>
                                <a:rPr lang="en-GB" sz="1100" b="0" i="1" kern="1200" baseline="0" smtClean="0">
                                  <a:solidFill>
                                    <a:schemeClr val="dk1"/>
                                  </a:solidFill>
                                  <a:latin typeface="Cambria Math"/>
                                  <a:ea typeface="+mn-ea"/>
                                  <a:cs typeface="Arial" pitchFamily="34" charset="0"/>
                                </a:rPr>
                                <m:t>𝑎</m:t>
                              </m:r>
                              <m:r>
                                <a:rPr lang="en-GB" sz="1100" b="0" i="1" kern="1200" baseline="0" smtClean="0">
                                  <a:solidFill>
                                    <a:schemeClr val="dk1"/>
                                  </a:solidFill>
                                  <a:latin typeface="Cambria Math"/>
                                  <a:ea typeface="Cambria Math"/>
                                  <a:cs typeface="Arial" pitchFamily="34" charset="0"/>
                                </a:rPr>
                                <m:t>×</m:t>
                              </m:r>
                              <m:r>
                                <a:rPr lang="en-GB" sz="1100" b="0" i="1" kern="1200" baseline="0" smtClean="0">
                                  <a:solidFill>
                                    <a:schemeClr val="dk1"/>
                                  </a:solidFill>
                                  <a:latin typeface="Cambria Math"/>
                                  <a:ea typeface="Cambria Math"/>
                                  <a:cs typeface="Arial" pitchFamily="34" charset="0"/>
                                </a:rPr>
                                <m:t>𝑎</m:t>
                              </m:r>
                            </m:oMath>
                          </a14:m>
                          <a:r>
                            <a:rPr lang="en-GB" sz="1100" b="0" kern="1200" baseline="0" dirty="0" smtClean="0">
                              <a:solidFill>
                                <a:schemeClr val="dk1"/>
                              </a:solidFill>
                              <a:latin typeface="Arial" pitchFamily="34" charset="0"/>
                              <a:ea typeface="+mn-ea"/>
                              <a:cs typeface="Arial" pitchFamily="34" charset="0"/>
                            </a:rPr>
                            <a:t>, </a:t>
                          </a:r>
                          <a14:m>
                            <m:oMath xmlns:m="http://schemas.openxmlformats.org/officeDocument/2006/math">
                              <m:sSup>
                                <m:sSupPr>
                                  <m:ctrlPr>
                                    <a:rPr lang="en-GB" sz="1100" b="0" i="1" kern="1200" baseline="0" smtClean="0">
                                      <a:solidFill>
                                        <a:schemeClr val="dk1"/>
                                      </a:solidFill>
                                      <a:latin typeface="Cambria Math"/>
                                      <a:ea typeface="+mn-ea"/>
                                      <a:cs typeface="Arial" pitchFamily="34" charset="0"/>
                                    </a:rPr>
                                  </m:ctrlPr>
                                </m:sSupPr>
                                <m:e>
                                  <m:r>
                                    <a:rPr lang="en-GB" sz="1100" b="0" i="1" kern="1200" baseline="0" smtClean="0">
                                      <a:solidFill>
                                        <a:schemeClr val="dk1"/>
                                      </a:solidFill>
                                      <a:latin typeface="Cambria Math"/>
                                      <a:ea typeface="+mn-ea"/>
                                      <a:cs typeface="Arial" pitchFamily="34" charset="0"/>
                                    </a:rPr>
                                    <m:t>𝑎</m:t>
                                  </m:r>
                                </m:e>
                                <m:sup>
                                  <m:r>
                                    <a:rPr lang="en-GB" sz="1100" b="0" i="1" kern="1200" baseline="0" smtClean="0">
                                      <a:solidFill>
                                        <a:schemeClr val="dk1"/>
                                      </a:solidFill>
                                      <a:latin typeface="Cambria Math"/>
                                      <a:ea typeface="+mn-ea"/>
                                      <a:cs typeface="Arial" pitchFamily="34" charset="0"/>
                                    </a:rPr>
                                    <m:t>3</m:t>
                                  </m:r>
                                </m:sup>
                              </m:sSup>
                            </m:oMath>
                          </a14:m>
                          <a:r>
                            <a:rPr lang="en-GB" sz="1100" b="0" kern="1200" baseline="30000" dirty="0" smtClean="0">
                              <a:solidFill>
                                <a:schemeClr val="dk1"/>
                              </a:solidFill>
                              <a:latin typeface="Arial" pitchFamily="34" charset="0"/>
                              <a:ea typeface="+mn-ea"/>
                              <a:cs typeface="Arial" pitchFamily="34" charset="0"/>
                            </a:rPr>
                            <a:t> </a:t>
                          </a:r>
                          <a:r>
                            <a:rPr lang="en-GB" sz="1100" b="0" kern="1200" baseline="0" dirty="0" smtClean="0">
                              <a:solidFill>
                                <a:schemeClr val="dk1"/>
                              </a:solidFill>
                              <a:latin typeface="Arial" pitchFamily="34" charset="0"/>
                              <a:ea typeface="+mn-ea"/>
                              <a:cs typeface="Arial" pitchFamily="34" charset="0"/>
                            </a:rPr>
                            <a:t>in place of </a:t>
                          </a:r>
                          <a14:m>
                            <m:oMath xmlns:m="http://schemas.openxmlformats.org/officeDocument/2006/math">
                              <m:r>
                                <a:rPr lang="en-GB" sz="1100" b="0" i="1" kern="1200" baseline="0" smtClean="0">
                                  <a:solidFill>
                                    <a:schemeClr val="dk1"/>
                                  </a:solidFill>
                                  <a:latin typeface="Cambria Math"/>
                                  <a:ea typeface="+mn-ea"/>
                                  <a:cs typeface="Arial" pitchFamily="34" charset="0"/>
                                </a:rPr>
                                <m:t>𝑎</m:t>
                              </m:r>
                              <m:r>
                                <a:rPr lang="en-GB" sz="1100" b="0" i="1" kern="1200" baseline="0" smtClean="0">
                                  <a:solidFill>
                                    <a:schemeClr val="dk1"/>
                                  </a:solidFill>
                                  <a:latin typeface="Cambria Math"/>
                                  <a:ea typeface="Cambria Math"/>
                                  <a:cs typeface="Arial" pitchFamily="34" charset="0"/>
                                </a:rPr>
                                <m:t>×</m:t>
                              </m:r>
                              <m:r>
                                <a:rPr lang="en-GB" sz="1100" b="0" i="1" kern="1200" baseline="0" smtClean="0">
                                  <a:solidFill>
                                    <a:schemeClr val="dk1"/>
                                  </a:solidFill>
                                  <a:latin typeface="Cambria Math"/>
                                  <a:ea typeface="Cambria Math"/>
                                  <a:cs typeface="Arial" pitchFamily="34" charset="0"/>
                                </a:rPr>
                                <m:t>𝑎</m:t>
                              </m:r>
                              <m:r>
                                <a:rPr lang="en-GB" sz="1100" b="0" i="1" kern="1200" baseline="0" smtClean="0">
                                  <a:solidFill>
                                    <a:schemeClr val="dk1"/>
                                  </a:solidFill>
                                  <a:latin typeface="Cambria Math"/>
                                  <a:ea typeface="Cambria Math"/>
                                  <a:cs typeface="Arial" pitchFamily="34" charset="0"/>
                                </a:rPr>
                                <m:t>×</m:t>
                              </m:r>
                              <m:r>
                                <a:rPr lang="en-GB" sz="1100" b="0" i="1" kern="1200" baseline="0" smtClean="0">
                                  <a:solidFill>
                                    <a:schemeClr val="dk1"/>
                                  </a:solidFill>
                                  <a:latin typeface="Cambria Math"/>
                                  <a:ea typeface="Cambria Math"/>
                                  <a:cs typeface="Arial" pitchFamily="34" charset="0"/>
                                </a:rPr>
                                <m:t>𝑎</m:t>
                              </m:r>
                            </m:oMath>
                          </a14:m>
                          <a:r>
                            <a:rPr lang="en-GB" sz="1100" b="0" kern="1200" baseline="0" dirty="0" smtClean="0">
                              <a:solidFill>
                                <a:schemeClr val="dk1"/>
                              </a:solidFill>
                              <a:latin typeface="Arial" pitchFamily="34" charset="0"/>
                              <a:ea typeface="+mn-ea"/>
                              <a:cs typeface="Arial" pitchFamily="34" charset="0"/>
                            </a:rPr>
                            <a:t>, </a:t>
                          </a:r>
                          <a14:m>
                            <m:oMath xmlns:m="http://schemas.openxmlformats.org/officeDocument/2006/math">
                              <m:sSup>
                                <m:sSupPr>
                                  <m:ctrlPr>
                                    <a:rPr lang="en-GB" sz="1100" b="0" i="1" kern="1200" baseline="0" smtClean="0">
                                      <a:solidFill>
                                        <a:schemeClr val="dk1"/>
                                      </a:solidFill>
                                      <a:latin typeface="Cambria Math"/>
                                      <a:ea typeface="+mn-ea"/>
                                      <a:cs typeface="Arial" pitchFamily="34" charset="0"/>
                                    </a:rPr>
                                  </m:ctrlPr>
                                </m:sSupPr>
                                <m:e>
                                  <m:r>
                                    <a:rPr lang="en-GB" sz="1100" b="0" i="1" kern="1200" baseline="0" smtClean="0">
                                      <a:solidFill>
                                        <a:schemeClr val="dk1"/>
                                      </a:solidFill>
                                      <a:latin typeface="Cambria Math"/>
                                      <a:ea typeface="+mn-ea"/>
                                      <a:cs typeface="Arial" pitchFamily="34" charset="0"/>
                                    </a:rPr>
                                    <m:t>𝑎</m:t>
                                  </m:r>
                                </m:e>
                                <m:sup>
                                  <m:r>
                                    <a:rPr lang="en-GB" sz="1100" b="0" i="1" kern="1200" baseline="0" smtClean="0">
                                      <a:solidFill>
                                        <a:schemeClr val="dk1"/>
                                      </a:solidFill>
                                      <a:latin typeface="Cambria Math"/>
                                      <a:ea typeface="+mn-ea"/>
                                      <a:cs typeface="Arial" pitchFamily="34" charset="0"/>
                                    </a:rPr>
                                    <m:t>2</m:t>
                                  </m:r>
                                </m:sup>
                              </m:sSup>
                              <m:r>
                                <a:rPr lang="en-GB" sz="1100" b="0" i="1" kern="1200" baseline="0" smtClean="0">
                                  <a:solidFill>
                                    <a:schemeClr val="dk1"/>
                                  </a:solidFill>
                                  <a:latin typeface="Cambria Math"/>
                                  <a:ea typeface="+mn-ea"/>
                                  <a:cs typeface="Arial" pitchFamily="34" charset="0"/>
                                </a:rPr>
                                <m:t>𝑏</m:t>
                              </m:r>
                            </m:oMath>
                          </a14:m>
                          <a:r>
                            <a:rPr lang="en-GB" sz="1100" b="0" kern="1200" baseline="0" dirty="0" smtClean="0">
                              <a:solidFill>
                                <a:schemeClr val="dk1"/>
                              </a:solidFill>
                              <a:latin typeface="Arial" pitchFamily="34" charset="0"/>
                              <a:ea typeface="+mn-ea"/>
                              <a:cs typeface="Arial" pitchFamily="34" charset="0"/>
                            </a:rPr>
                            <a:t> in place of </a:t>
                          </a:r>
                          <a14:m>
                            <m:oMath xmlns:m="http://schemas.openxmlformats.org/officeDocument/2006/math">
                              <m:r>
                                <a:rPr lang="en-GB" sz="1100" b="0" i="1" kern="1200" baseline="0" smtClean="0">
                                  <a:solidFill>
                                    <a:schemeClr val="dk1"/>
                                  </a:solidFill>
                                  <a:latin typeface="Cambria Math"/>
                                  <a:ea typeface="+mn-ea"/>
                                  <a:cs typeface="Arial" pitchFamily="34" charset="0"/>
                                </a:rPr>
                                <m:t>𝑎</m:t>
                              </m:r>
                              <m:r>
                                <a:rPr lang="en-GB" sz="1100" b="0" i="1" kern="1200" baseline="0" smtClean="0">
                                  <a:solidFill>
                                    <a:schemeClr val="dk1"/>
                                  </a:solidFill>
                                  <a:latin typeface="Cambria Math"/>
                                  <a:ea typeface="Cambria Math"/>
                                  <a:cs typeface="Arial" pitchFamily="34" charset="0"/>
                                </a:rPr>
                                <m:t>×</m:t>
                              </m:r>
                              <m:r>
                                <a:rPr lang="en-GB" sz="1100" b="0" i="1" kern="1200" baseline="0" smtClean="0">
                                  <a:solidFill>
                                    <a:schemeClr val="dk1"/>
                                  </a:solidFill>
                                  <a:latin typeface="Cambria Math"/>
                                  <a:ea typeface="Cambria Math"/>
                                  <a:cs typeface="Arial" pitchFamily="34" charset="0"/>
                                </a:rPr>
                                <m:t>𝑎</m:t>
                              </m:r>
                              <m:r>
                                <a:rPr lang="en-GB" sz="1100" b="0" i="1" kern="1200" baseline="0" smtClean="0">
                                  <a:solidFill>
                                    <a:schemeClr val="dk1"/>
                                  </a:solidFill>
                                  <a:latin typeface="Cambria Math"/>
                                  <a:ea typeface="Cambria Math"/>
                                  <a:cs typeface="Arial" pitchFamily="34" charset="0"/>
                                </a:rPr>
                                <m:t>×</m:t>
                              </m:r>
                              <m:r>
                                <a:rPr lang="en-GB" sz="1100" b="0" i="1" kern="1200" baseline="0" smtClean="0">
                                  <a:solidFill>
                                    <a:schemeClr val="dk1"/>
                                  </a:solidFill>
                                  <a:latin typeface="Cambria Math"/>
                                  <a:ea typeface="Cambria Math"/>
                                  <a:cs typeface="Arial" pitchFamily="34" charset="0"/>
                                </a:rPr>
                                <m:t>𝑏</m:t>
                              </m:r>
                            </m:oMath>
                          </a14:m>
                          <a:endParaRPr lang="en-GB" sz="1100" b="0" kern="1200" baseline="0" dirty="0" smtClean="0">
                            <a:solidFill>
                              <a:schemeClr val="dk1"/>
                            </a:solidFill>
                            <a:latin typeface="Arial" pitchFamily="34" charset="0"/>
                            <a:ea typeface="+mn-ea"/>
                            <a:cs typeface="Arial" pitchFamily="34" charset="0"/>
                          </a:endParaRPr>
                        </a:p>
                        <a:p>
                          <a:pPr marL="180975" indent="-180975">
                            <a:lnSpc>
                              <a:spcPct val="150000"/>
                            </a:lnSpc>
                            <a:buFont typeface="Arial" panose="020B0604020202020204" pitchFamily="34" charset="0"/>
                            <a:buChar char="•"/>
                          </a:pPr>
                          <a:r>
                            <a:rPr lang="en-GB" sz="1100" b="0" kern="1200" baseline="0" dirty="0" smtClean="0">
                              <a:solidFill>
                                <a:schemeClr val="dk1"/>
                              </a:solidFill>
                              <a:ea typeface="+mn-ea"/>
                              <a:cs typeface="Arial" pitchFamily="34" charset="0"/>
                            </a:rPr>
                            <a:t> </a:t>
                          </a:r>
                          <a14:m>
                            <m:oMath xmlns:m="http://schemas.openxmlformats.org/officeDocument/2006/math">
                              <m:f>
                                <m:fPr>
                                  <m:ctrlPr>
                                    <a:rPr lang="en-GB" sz="1100" b="0" i="1" kern="1200" baseline="0" smtClean="0">
                                      <a:solidFill>
                                        <a:schemeClr val="dk1"/>
                                      </a:solidFill>
                                      <a:latin typeface="Cambria Math"/>
                                      <a:ea typeface="+mn-ea"/>
                                      <a:cs typeface="Arial" pitchFamily="34" charset="0"/>
                                    </a:rPr>
                                  </m:ctrlPr>
                                </m:fPr>
                                <m:num>
                                  <m:r>
                                    <a:rPr lang="en-GB" sz="1100" b="0" i="1" kern="1200" baseline="0" smtClean="0">
                                      <a:solidFill>
                                        <a:schemeClr val="dk1"/>
                                      </a:solidFill>
                                      <a:latin typeface="Cambria Math"/>
                                      <a:ea typeface="+mn-ea"/>
                                      <a:cs typeface="Arial" pitchFamily="34" charset="0"/>
                                    </a:rPr>
                                    <m:t>𝑎</m:t>
                                  </m:r>
                                </m:num>
                                <m:den>
                                  <m:r>
                                    <a:rPr lang="en-GB" sz="1100" b="0" i="1" kern="1200" baseline="0" smtClean="0">
                                      <a:solidFill>
                                        <a:schemeClr val="dk1"/>
                                      </a:solidFill>
                                      <a:latin typeface="Cambria Math"/>
                                      <a:ea typeface="+mn-ea"/>
                                      <a:cs typeface="Arial" pitchFamily="34" charset="0"/>
                                    </a:rPr>
                                    <m:t>𝑏</m:t>
                                  </m:r>
                                </m:den>
                              </m:f>
                            </m:oMath>
                          </a14:m>
                          <a:r>
                            <a:rPr lang="en-GB" sz="1100" b="0" kern="1200" baseline="-25000" dirty="0" smtClean="0">
                              <a:solidFill>
                                <a:schemeClr val="dk1"/>
                              </a:solidFill>
                              <a:latin typeface="Arial" pitchFamily="34" charset="0"/>
                              <a:ea typeface="+mn-ea"/>
                              <a:cs typeface="Arial" pitchFamily="34" charset="0"/>
                            </a:rPr>
                            <a:t> </a:t>
                          </a:r>
                          <a:r>
                            <a:rPr lang="en-GB" sz="1100" b="0" kern="1200" dirty="0" smtClean="0">
                              <a:solidFill>
                                <a:schemeClr val="dk1"/>
                              </a:solidFill>
                              <a:latin typeface="Arial" pitchFamily="34" charset="0"/>
                              <a:ea typeface="+mn-ea"/>
                              <a:cs typeface="Arial" pitchFamily="34" charset="0"/>
                            </a:rPr>
                            <a:t>in place of </a:t>
                          </a:r>
                          <a14:m>
                            <m:oMath xmlns:m="http://schemas.openxmlformats.org/officeDocument/2006/math">
                              <m:r>
                                <a:rPr lang="en-GB" sz="1100" b="0" i="1" kern="1200" smtClean="0">
                                  <a:solidFill>
                                    <a:schemeClr val="dk1"/>
                                  </a:solidFill>
                                  <a:latin typeface="Cambria Math"/>
                                  <a:ea typeface="+mn-ea"/>
                                  <a:cs typeface="Arial" pitchFamily="34" charset="0"/>
                                </a:rPr>
                                <m:t>𝑎</m:t>
                              </m:r>
                              <m:r>
                                <a:rPr lang="en-GB" sz="1100" b="0" i="1" kern="1200" smtClean="0">
                                  <a:solidFill>
                                    <a:schemeClr val="dk1"/>
                                  </a:solidFill>
                                  <a:latin typeface="Cambria Math"/>
                                  <a:ea typeface="Cambria Math"/>
                                  <a:cs typeface="Arial" pitchFamily="34" charset="0"/>
                                </a:rPr>
                                <m:t>÷</m:t>
                              </m:r>
                              <m:r>
                                <a:rPr lang="en-GB" sz="1100" b="0" i="1" kern="1200" smtClean="0">
                                  <a:solidFill>
                                    <a:schemeClr val="dk1"/>
                                  </a:solidFill>
                                  <a:latin typeface="Cambria Math"/>
                                  <a:ea typeface="Cambria Math"/>
                                  <a:cs typeface="Arial" pitchFamily="34" charset="0"/>
                                </a:rPr>
                                <m:t>𝑏</m:t>
                              </m:r>
                            </m:oMath>
                          </a14:m>
                          <a:endParaRPr lang="en-GB" sz="1100" b="0" kern="1200" dirty="0" smtClean="0">
                            <a:solidFill>
                              <a:schemeClr val="dk1"/>
                            </a:solidFill>
                            <a:latin typeface="Arial"/>
                            <a:ea typeface="+mn-ea"/>
                            <a:cs typeface="Arial"/>
                          </a:endParaRP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a:ea typeface="+mn-ea"/>
                              <a:cs typeface="Arial"/>
                            </a:rPr>
                            <a:t> </a:t>
                          </a:r>
                          <a:r>
                            <a:rPr lang="en-GB" sz="1100" b="0" kern="1200" dirty="0" smtClean="0">
                              <a:solidFill>
                                <a:schemeClr val="dk1"/>
                              </a:solidFill>
                              <a:latin typeface="Arial"/>
                              <a:ea typeface="+mn-ea"/>
                              <a:cs typeface="Arial"/>
                            </a:rPr>
                            <a:t>coefficients written as fractions rather than decimals</a:t>
                          </a:r>
                        </a:p>
                        <a:p>
                          <a:pPr marL="180975" indent="-180975">
                            <a:lnSpc>
                              <a:spcPct val="150000"/>
                            </a:lnSpc>
                            <a:buFont typeface="Arial" panose="020B0604020202020204" pitchFamily="34" charset="0"/>
                            <a:buChar char="•"/>
                          </a:pPr>
                          <a:r>
                            <a:rPr lang="en-GB" sz="1100" b="0" kern="1200" dirty="0" smtClean="0">
                              <a:solidFill>
                                <a:schemeClr val="dk1"/>
                              </a:solidFill>
                              <a:latin typeface="Arial"/>
                              <a:ea typeface="+mn-ea"/>
                              <a:cs typeface="Arial"/>
                            </a:rPr>
                            <a:t>brackets</a:t>
                          </a:r>
                        </a:p>
                      </a:txBody>
                      <a:tcPr marT="45715" marB="45715"/>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a:ea typeface="+mn-ea"/>
                              <a:cs typeface="Arial"/>
                            </a:rPr>
                            <a:t>it</a:t>
                          </a:r>
                          <a:r>
                            <a:rPr lang="en-GB" sz="1100" b="0" kern="1200" baseline="0" dirty="0" smtClean="0">
                              <a:solidFill>
                                <a:schemeClr val="dk1"/>
                              </a:solidFill>
                              <a:latin typeface="Arial"/>
                              <a:ea typeface="+mn-ea"/>
                              <a:cs typeface="Arial"/>
                            </a:rPr>
                            <a:t> is expected that answers are given in simplest form without an explicit instruction given in the question</a:t>
                          </a:r>
                          <a:endParaRPr lang="en-GB" sz="1100" b="0" kern="1200" dirty="0" smtClean="0">
                            <a:solidFill>
                              <a:schemeClr val="dk1"/>
                            </a:solidFill>
                            <a:latin typeface="Arial" pitchFamily="34" charset="0"/>
                            <a:ea typeface="+mn-ea"/>
                            <a:cs typeface="Arial" pitchFamily="34" charset="0"/>
                          </a:endParaRPr>
                        </a:p>
                      </a:txBody>
                      <a:tcPr marT="45712" marB="45712"/>
                    </a:tc>
                  </a:tr>
                  <a:tr h="1008112">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baseline="0" dirty="0" smtClean="0">
                              <a:latin typeface="Arial" pitchFamily="34" charset="0"/>
                              <a:cs typeface="Arial" pitchFamily="34" charset="0"/>
                            </a:rPr>
                            <a:t>N3</a:t>
                          </a:r>
                        </a:p>
                      </a:txBody>
                      <a:tcPr marT="45712" marB="45712"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Use conventional notation for priority of operations, including powers, roots and reciprocals</a:t>
                          </a:r>
                        </a:p>
                      </a:txBody>
                      <a:tcPr marT="45712" marB="45712"/>
                    </a:tc>
                    <a:tc>
                      <a:txBody>
                        <a:bodyPr/>
                        <a:lstStyle/>
                        <a:p>
                          <a:pPr>
                            <a:lnSpc>
                              <a:spcPct val="150000"/>
                            </a:lnSpc>
                            <a:buFont typeface="Wingdings" pitchFamily="2" charset="2"/>
                            <a:buChar char="Ø"/>
                          </a:pPr>
                          <a:endParaRPr lang="en-GB" sz="1100" b="0" dirty="0">
                            <a:latin typeface="Verdana" pitchFamily="34" charset="0"/>
                          </a:endParaRPr>
                        </a:p>
                      </a:txBody>
                      <a:tcPr marT="45712" marB="45712"/>
                    </a:tc>
                  </a:tr>
                  <a:tr h="864096">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A3</a:t>
                          </a:r>
                        </a:p>
                      </a:txBody>
                      <a:tcPr marT="45727" marB="45727"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understand and use the concepts and vocabulary of expressions, equations, formulae, </a:t>
                          </a:r>
                          <a:r>
                            <a:rPr lang="en-GB" sz="1100" b="0" u="sng" kern="1200" dirty="0" smtClean="0">
                              <a:solidFill>
                                <a:schemeClr val="dk1"/>
                              </a:solidFill>
                              <a:latin typeface="Arial" pitchFamily="34" charset="0"/>
                              <a:ea typeface="+mn-ea"/>
                              <a:cs typeface="Arial" pitchFamily="34" charset="0"/>
                            </a:rPr>
                            <a:t>identities</a:t>
                          </a:r>
                          <a:r>
                            <a:rPr lang="en-GB" sz="1100" b="0" kern="1200" dirty="0" smtClean="0">
                              <a:solidFill>
                                <a:schemeClr val="dk1"/>
                              </a:solidFill>
                              <a:latin typeface="Arial" pitchFamily="34" charset="0"/>
                              <a:ea typeface="+mn-ea"/>
                              <a:cs typeface="Arial" pitchFamily="34" charset="0"/>
                            </a:rPr>
                            <a:t>, inequalities, terms and factors</a:t>
                          </a:r>
                        </a:p>
                      </a:txBody>
                      <a:tcPr marT="45727" marB="45727"/>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this will</a:t>
                          </a:r>
                          <a:r>
                            <a:rPr lang="en-GB" sz="1100" b="0" kern="1200" baseline="0" dirty="0" smtClean="0">
                              <a:solidFill>
                                <a:schemeClr val="dk1"/>
                              </a:solidFill>
                              <a:latin typeface="Arial" pitchFamily="34" charset="0"/>
                              <a:ea typeface="+mn-ea"/>
                              <a:cs typeface="Arial" pitchFamily="34" charset="0"/>
                            </a:rPr>
                            <a:t> be implicitly and explicitly assessed</a:t>
                          </a:r>
                          <a:endParaRPr lang="en-GB" sz="1100" b="0" kern="1200" dirty="0" smtClean="0">
                            <a:solidFill>
                              <a:schemeClr val="dk1"/>
                            </a:solidFill>
                            <a:latin typeface="Arial" pitchFamily="34" charset="0"/>
                            <a:ea typeface="+mn-ea"/>
                            <a:cs typeface="Arial" pitchFamily="34" charset="0"/>
                          </a:endParaRPr>
                        </a:p>
                      </a:txBody>
                      <a:tcPr marT="45727" marB="45727"/>
                    </a:tc>
                  </a:tr>
                  <a:tr h="1296144">
                    <a:tc>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pitchFamily="34" charset="0"/>
                              <a:ea typeface="+mn-ea"/>
                              <a:cs typeface="Arial" pitchFamily="34" charset="0"/>
                            </a:rPr>
                            <a:t>A4</a:t>
                          </a:r>
                        </a:p>
                      </a:txBody>
                      <a:tcPr marT="45727" marB="45727"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Simplify</a:t>
                          </a:r>
                          <a:r>
                            <a:rPr lang="en-GB" sz="1100" b="0" kern="1200" baseline="0" dirty="0" smtClean="0">
                              <a:solidFill>
                                <a:schemeClr val="dk1"/>
                              </a:solidFill>
                              <a:latin typeface="Arial" pitchFamily="34" charset="0"/>
                              <a:ea typeface="+mn-ea"/>
                              <a:cs typeface="Arial" pitchFamily="34" charset="0"/>
                            </a:rPr>
                            <a:t> and manipulate algebraic expressions by:</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collecting like terms</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multiplying a single term over a bracket</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taking out common factors </a:t>
                          </a:r>
                          <a:endParaRPr lang="en-GB" sz="1100" b="0" kern="1200" dirty="0" smtClean="0">
                            <a:solidFill>
                              <a:schemeClr val="dk1"/>
                            </a:solidFill>
                            <a:latin typeface="Arial" pitchFamily="34" charset="0"/>
                            <a:ea typeface="+mn-ea"/>
                            <a:cs typeface="Arial" pitchFamily="34" charset="0"/>
                          </a:endParaRPr>
                        </a:p>
                      </a:txBody>
                      <a:tcPr marT="45727" marB="4572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793462228"/>
                  </p:ext>
                </p:extLst>
              </p:nvPr>
            </p:nvGraphicFramePr>
            <p:xfrm>
              <a:off x="306388" y="1188343"/>
              <a:ext cx="9638490" cy="5616624"/>
            </p:xfrm>
            <a:graphic>
              <a:graphicData uri="http://schemas.openxmlformats.org/drawingml/2006/table">
                <a:tbl>
                  <a:tblPr firstRow="1" bandRow="1">
                    <a:tableStyleId>{073A0DAA-6AF3-43AB-8588-CEC1D06C72B9}</a:tableStyleId>
                  </a:tblPr>
                  <a:tblGrid>
                    <a:gridCol w="432000"/>
                    <a:gridCol w="6110146"/>
                    <a:gridCol w="3096344"/>
                  </a:tblGrid>
                  <a:tr h="481987">
                    <a:tc>
                      <a:txBody>
                        <a:bodyPr/>
                        <a:lstStyle/>
                        <a:p>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content:</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c>
                      <a:txBody>
                        <a:bodyPr/>
                        <a:lstStyle/>
                        <a:p>
                          <a:r>
                            <a:rPr lang="en-GB" sz="1600" b="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Specification notes:</a:t>
                          </a:r>
                          <a:endParaRPr lang="en-GB"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T="45715" marB="45715" anchor="ctr"/>
                    </a:tc>
                  </a:tr>
                  <a:tr h="1966285">
                    <a:tc>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a:ea typeface="+mn-ea"/>
                              <a:cs typeface="Arial"/>
                            </a:rPr>
                            <a:t>A1</a:t>
                          </a:r>
                        </a:p>
                      </a:txBody>
                      <a:tcPr marT="45715" marB="45715" vert="vert" anchor="ctr">
                        <a:solidFill>
                          <a:srgbClr val="FF0000"/>
                        </a:solidFill>
                      </a:tcPr>
                    </a:tc>
                    <a:tc>
                      <a:txBody>
                        <a:bodyPr/>
                        <a:lstStyle/>
                        <a:p>
                          <a:endParaRPr lang="en-US"/>
                        </a:p>
                      </a:txBody>
                      <a:tcPr marT="45715" marB="45715">
                        <a:blipFill rotWithShape="1">
                          <a:blip r:embed="rId2"/>
                          <a:stretch>
                            <a:fillRect l="-8882" t="-24845" r="-50798" b="-161801"/>
                          </a:stretch>
                        </a:blipFill>
                      </a:tcPr>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a:ea typeface="+mn-ea"/>
                              <a:cs typeface="Arial"/>
                            </a:rPr>
                            <a:t>it</a:t>
                          </a:r>
                          <a:r>
                            <a:rPr lang="en-GB" sz="1100" b="0" kern="1200" baseline="0" dirty="0" smtClean="0">
                              <a:solidFill>
                                <a:schemeClr val="dk1"/>
                              </a:solidFill>
                              <a:latin typeface="Arial"/>
                              <a:ea typeface="+mn-ea"/>
                              <a:cs typeface="Arial"/>
                            </a:rPr>
                            <a:t> is expected that answers are given in simplest form without an explicit instruction given in the question</a:t>
                          </a:r>
                          <a:endParaRPr lang="en-GB" sz="1100" b="0" kern="1200" dirty="0" smtClean="0">
                            <a:solidFill>
                              <a:schemeClr val="dk1"/>
                            </a:solidFill>
                            <a:latin typeface="Arial" pitchFamily="34" charset="0"/>
                            <a:ea typeface="+mn-ea"/>
                            <a:cs typeface="Arial" pitchFamily="34" charset="0"/>
                          </a:endParaRPr>
                        </a:p>
                      </a:txBody>
                      <a:tcPr marT="45712" marB="45712"/>
                    </a:tc>
                  </a:tr>
                  <a:tr h="1008112">
                    <a:tc>
                      <a:txBody>
                        <a:bodyPr/>
                        <a:lstStyle/>
                        <a:p>
                          <a:pPr marL="0" marR="0" indent="0" algn="ctr" defTabSz="914400" rtl="0" eaLnBrk="1" fontAlgn="auto" latinLnBrk="0" hangingPunct="1">
                            <a:lnSpc>
                              <a:spcPct val="150000"/>
                            </a:lnSpc>
                            <a:spcBef>
                              <a:spcPts val="0"/>
                            </a:spcBef>
                            <a:spcAft>
                              <a:spcPts val="0"/>
                            </a:spcAft>
                            <a:buClrTx/>
                            <a:buSzTx/>
                            <a:buFont typeface="Wingdings" pitchFamily="2" charset="2"/>
                            <a:buNone/>
                            <a:tabLst/>
                            <a:defRPr/>
                          </a:pPr>
                          <a:r>
                            <a:rPr lang="en-GB" sz="1800" b="0" baseline="0" dirty="0" smtClean="0">
                              <a:latin typeface="Arial" pitchFamily="34" charset="0"/>
                              <a:cs typeface="Arial" pitchFamily="34" charset="0"/>
                            </a:rPr>
                            <a:t>N3</a:t>
                          </a:r>
                        </a:p>
                      </a:txBody>
                      <a:tcPr marT="45712" marB="45712" vert="vert" anchor="ctr">
                        <a:solidFill>
                          <a:srgbClr val="3B5AF7"/>
                        </a:solidFill>
                      </a:tcPr>
                    </a:tc>
                    <a:tc>
                      <a:txBody>
                        <a:bodyPr/>
                        <a:lstStyle/>
                        <a:p>
                          <a:pPr marL="180975" marR="0" indent="-180975"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baseline="0" dirty="0" smtClean="0">
                              <a:latin typeface="Arial" pitchFamily="34" charset="0"/>
                              <a:cs typeface="Arial" pitchFamily="34" charset="0"/>
                            </a:rPr>
                            <a:t>Use conventional notation for priority of operations, including powers, roots and reciprocals</a:t>
                          </a:r>
                        </a:p>
                      </a:txBody>
                      <a:tcPr marT="45712" marB="45712"/>
                    </a:tc>
                    <a:tc>
                      <a:txBody>
                        <a:bodyPr/>
                        <a:lstStyle/>
                        <a:p>
                          <a:pPr>
                            <a:lnSpc>
                              <a:spcPct val="150000"/>
                            </a:lnSpc>
                            <a:buFont typeface="Wingdings" pitchFamily="2" charset="2"/>
                            <a:buChar char="Ø"/>
                          </a:pPr>
                          <a:endParaRPr lang="en-GB" sz="1100" b="0" dirty="0">
                            <a:latin typeface="Verdana" pitchFamily="34" charset="0"/>
                          </a:endParaRPr>
                        </a:p>
                      </a:txBody>
                      <a:tcPr marT="45712" marB="45712"/>
                    </a:tc>
                  </a:tr>
                  <a:tr h="864096">
                    <a:tc>
                      <a:txBody>
                        <a:bodyPr/>
                        <a:lstStyle/>
                        <a:p>
                          <a:pPr marL="0" indent="0" algn="ctr">
                            <a:lnSpc>
                              <a:spcPct val="150000"/>
                            </a:lnSpc>
                            <a:buFont typeface="Wingdings" pitchFamily="2" charset="2"/>
                            <a:buNone/>
                          </a:pPr>
                          <a:r>
                            <a:rPr lang="en-GB" sz="1800" b="0" kern="1200" dirty="0" smtClean="0">
                              <a:solidFill>
                                <a:schemeClr val="dk1"/>
                              </a:solidFill>
                              <a:latin typeface="Arial" pitchFamily="34" charset="0"/>
                              <a:ea typeface="+mn-ea"/>
                              <a:cs typeface="Arial" pitchFamily="34" charset="0"/>
                            </a:rPr>
                            <a:t>A3</a:t>
                          </a:r>
                        </a:p>
                      </a:txBody>
                      <a:tcPr marT="45727" marB="45727"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understand and use the concepts and vocabulary of expressions, equations, formulae, </a:t>
                          </a:r>
                          <a:r>
                            <a:rPr lang="en-GB" sz="1100" b="0" u="sng" kern="1200" dirty="0" smtClean="0">
                              <a:solidFill>
                                <a:schemeClr val="dk1"/>
                              </a:solidFill>
                              <a:latin typeface="Arial" pitchFamily="34" charset="0"/>
                              <a:ea typeface="+mn-ea"/>
                              <a:cs typeface="Arial" pitchFamily="34" charset="0"/>
                            </a:rPr>
                            <a:t>identities</a:t>
                          </a:r>
                          <a:r>
                            <a:rPr lang="en-GB" sz="1100" b="0" kern="1200" dirty="0" smtClean="0">
                              <a:solidFill>
                                <a:schemeClr val="dk1"/>
                              </a:solidFill>
                              <a:latin typeface="Arial" pitchFamily="34" charset="0"/>
                              <a:ea typeface="+mn-ea"/>
                              <a:cs typeface="Arial" pitchFamily="34" charset="0"/>
                            </a:rPr>
                            <a:t>, inequalities, terms and factors</a:t>
                          </a:r>
                        </a:p>
                      </a:txBody>
                      <a:tcPr marT="45727" marB="45727"/>
                    </a:tc>
                    <a:tc>
                      <a:txBody>
                        <a:bodyPr/>
                        <a:lstStyle/>
                        <a:p>
                          <a:pPr marL="171450" marR="0" indent="-171450" algn="l" defTabSz="914400" rtl="0" eaLnBrk="1" fontAlgn="auto" latinLnBrk="0" hangingPunct="1">
                            <a:lnSpc>
                              <a:spcPct val="150000"/>
                            </a:lnSpc>
                            <a:spcBef>
                              <a:spcPts val="0"/>
                            </a:spcBef>
                            <a:spcAft>
                              <a:spcPts val="0"/>
                            </a:spcAft>
                            <a:buClrTx/>
                            <a:buSzTx/>
                            <a:buFont typeface="Wingdings" pitchFamily="2" charset="2"/>
                            <a:buChar char="Ø"/>
                            <a:tabLst/>
                            <a:defRPr/>
                          </a:pPr>
                          <a:r>
                            <a:rPr lang="en-GB" sz="1100" b="0" kern="1200" dirty="0" smtClean="0">
                              <a:solidFill>
                                <a:schemeClr val="dk1"/>
                              </a:solidFill>
                              <a:latin typeface="Arial" pitchFamily="34" charset="0"/>
                              <a:ea typeface="+mn-ea"/>
                              <a:cs typeface="Arial" pitchFamily="34" charset="0"/>
                            </a:rPr>
                            <a:t>this will</a:t>
                          </a:r>
                          <a:r>
                            <a:rPr lang="en-GB" sz="1100" b="0" kern="1200" baseline="0" dirty="0" smtClean="0">
                              <a:solidFill>
                                <a:schemeClr val="dk1"/>
                              </a:solidFill>
                              <a:latin typeface="Arial" pitchFamily="34" charset="0"/>
                              <a:ea typeface="+mn-ea"/>
                              <a:cs typeface="Arial" pitchFamily="34" charset="0"/>
                            </a:rPr>
                            <a:t> be implicitly and explicitly assessed</a:t>
                          </a:r>
                          <a:endParaRPr lang="en-GB" sz="1100" b="0" kern="1200" dirty="0" smtClean="0">
                            <a:solidFill>
                              <a:schemeClr val="dk1"/>
                            </a:solidFill>
                            <a:latin typeface="Arial" pitchFamily="34" charset="0"/>
                            <a:ea typeface="+mn-ea"/>
                            <a:cs typeface="Arial" pitchFamily="34" charset="0"/>
                          </a:endParaRPr>
                        </a:p>
                      </a:txBody>
                      <a:tcPr marT="45727" marB="45727"/>
                    </a:tc>
                  </a:tr>
                  <a:tr h="1296144">
                    <a:tc>
                      <a:txBody>
                        <a:bodyPr/>
                        <a:lstStyle/>
                        <a:p>
                          <a:pPr marL="0" indent="0" algn="ctr">
                            <a:lnSpc>
                              <a:spcPct val="150000"/>
                            </a:lnSpc>
                            <a:buFont typeface="Arial" panose="020B0604020202020204" pitchFamily="34" charset="0"/>
                            <a:buNone/>
                          </a:pPr>
                          <a:r>
                            <a:rPr lang="en-GB" sz="1800" b="0" kern="1200" dirty="0" smtClean="0">
                              <a:solidFill>
                                <a:schemeClr val="dk1"/>
                              </a:solidFill>
                              <a:latin typeface="Arial" pitchFamily="34" charset="0"/>
                              <a:ea typeface="+mn-ea"/>
                              <a:cs typeface="Arial" pitchFamily="34" charset="0"/>
                            </a:rPr>
                            <a:t>A4</a:t>
                          </a:r>
                        </a:p>
                      </a:txBody>
                      <a:tcPr marT="45727" marB="45727" vert="vert" anchor="ctr">
                        <a:solidFill>
                          <a:srgbClr val="FF0000"/>
                        </a:solidFill>
                      </a:tcPr>
                    </a:tc>
                    <a:tc>
                      <a:txBody>
                        <a:bodyPr/>
                        <a:lstStyle/>
                        <a:p>
                          <a:pPr marL="180975" indent="-180975">
                            <a:lnSpc>
                              <a:spcPct val="150000"/>
                            </a:lnSpc>
                            <a:buFont typeface="Wingdings" pitchFamily="2" charset="2"/>
                            <a:buChar char="Ø"/>
                          </a:pPr>
                          <a:r>
                            <a:rPr lang="en-GB" sz="1100" b="0" kern="1200" dirty="0" smtClean="0">
                              <a:solidFill>
                                <a:schemeClr val="dk1"/>
                              </a:solidFill>
                              <a:latin typeface="Arial" pitchFamily="34" charset="0"/>
                              <a:ea typeface="+mn-ea"/>
                              <a:cs typeface="Arial" pitchFamily="34" charset="0"/>
                            </a:rPr>
                            <a:t>Simplify</a:t>
                          </a:r>
                          <a:r>
                            <a:rPr lang="en-GB" sz="1100" b="0" kern="1200" baseline="0" dirty="0" smtClean="0">
                              <a:solidFill>
                                <a:schemeClr val="dk1"/>
                              </a:solidFill>
                              <a:latin typeface="Arial" pitchFamily="34" charset="0"/>
                              <a:ea typeface="+mn-ea"/>
                              <a:cs typeface="Arial" pitchFamily="34" charset="0"/>
                            </a:rPr>
                            <a:t> and manipulate algebraic expressions by:</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collecting like terms</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multiplying a single term over a bracket</a:t>
                          </a:r>
                        </a:p>
                        <a:p>
                          <a:pPr marL="180975" indent="-180975">
                            <a:lnSpc>
                              <a:spcPct val="150000"/>
                            </a:lnSpc>
                            <a:buFont typeface="Arial" panose="020B0604020202020204" pitchFamily="34" charset="0"/>
                            <a:buChar char="•"/>
                          </a:pPr>
                          <a:r>
                            <a:rPr lang="en-GB" sz="1100" b="0" kern="1200" baseline="0" dirty="0" smtClean="0">
                              <a:solidFill>
                                <a:schemeClr val="dk1"/>
                              </a:solidFill>
                              <a:latin typeface="Arial" pitchFamily="34" charset="0"/>
                              <a:ea typeface="+mn-ea"/>
                              <a:cs typeface="Arial" pitchFamily="34" charset="0"/>
                            </a:rPr>
                            <a:t>taking out common factors </a:t>
                          </a:r>
                          <a:endParaRPr lang="en-GB" sz="1100" b="0" kern="1200" dirty="0" smtClean="0">
                            <a:solidFill>
                              <a:schemeClr val="dk1"/>
                            </a:solidFill>
                            <a:latin typeface="Arial" pitchFamily="34" charset="0"/>
                            <a:ea typeface="+mn-ea"/>
                            <a:cs typeface="Arial" pitchFamily="34" charset="0"/>
                          </a:endParaRPr>
                        </a:p>
                      </a:txBody>
                      <a:tcPr marT="45727" marB="45727"/>
                    </a:tc>
                    <a:tc>
                      <a:txBody>
                        <a:bodyPr/>
                        <a:lstStyle/>
                        <a:p>
                          <a:pPr>
                            <a:lnSpc>
                              <a:spcPct val="150000"/>
                            </a:lnSpc>
                            <a:buFont typeface="Wingdings" pitchFamily="2" charset="2"/>
                            <a:buChar char="Ø"/>
                          </a:pPr>
                          <a:endParaRPr lang="en-GB" sz="1100" b="0" kern="1200" dirty="0" smtClean="0">
                            <a:solidFill>
                              <a:schemeClr val="dk1"/>
                            </a:solidFill>
                            <a:latin typeface="Arial" pitchFamily="34" charset="0"/>
                            <a:ea typeface="+mn-ea"/>
                            <a:cs typeface="Arial" pitchFamily="34" charset="0"/>
                          </a:endParaRPr>
                        </a:p>
                      </a:txBody>
                      <a:tcPr marT="45727" marB="45727"/>
                    </a:tc>
                  </a:tr>
                </a:tbl>
              </a:graphicData>
            </a:graphic>
          </p:graphicFrame>
        </mc:Fallback>
      </mc:AlternateContent>
      <p:sp>
        <p:nvSpPr>
          <p:cNvPr id="13334" name="TextBox 3"/>
          <p:cNvSpPr txBox="1">
            <a:spLocks noChangeArrowheads="1"/>
          </p:cNvSpPr>
          <p:nvPr/>
        </p:nvSpPr>
        <p:spPr bwMode="auto">
          <a:xfrm>
            <a:off x="306388" y="252413"/>
            <a:ext cx="6480175" cy="646112"/>
          </a:xfrm>
          <a:prstGeom prst="rect">
            <a:avLst/>
          </a:prstGeom>
          <a:noFill/>
          <a:ln w="9525">
            <a:noFill/>
            <a:miter lim="800000"/>
            <a:headEnd/>
            <a:tailEnd/>
          </a:ln>
        </p:spPr>
        <p:txBody>
          <a:bodyPr>
            <a:spAutoFit/>
          </a:bodyPr>
          <a:lstStyle/>
          <a:p>
            <a:r>
              <a:rPr lang="en-GB" sz="1800" b="1" dirty="0" smtClean="0">
                <a:latin typeface="Verdana" pitchFamily="34" charset="0"/>
              </a:rPr>
              <a:t>Basic Algebra</a:t>
            </a:r>
            <a:endParaRPr lang="en-GB" sz="1800" b="1" dirty="0">
              <a:latin typeface="Verdana" pitchFamily="34" charset="0"/>
              <a:hlinkClick r:id="rId3"/>
            </a:endParaRPr>
          </a:p>
          <a:p>
            <a:r>
              <a:rPr lang="en-GB" sz="1800" b="1" dirty="0">
                <a:latin typeface="Verdana" pitchFamily="34" charset="0"/>
              </a:rPr>
              <a:t>                                            </a:t>
            </a:r>
            <a:endParaRPr lang="en-GB" sz="1800" dirty="0"/>
          </a:p>
        </p:txBody>
      </p:sp>
    </p:spTree>
    <p:extLst>
      <p:ext uri="{BB962C8B-B14F-4D97-AF65-F5344CB8AC3E}">
        <p14:creationId xmlns:p14="http://schemas.microsoft.com/office/powerpoint/2010/main" val="346807782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GCSE Year 10 Calender">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B5AF7"/>
        </a:solidFill>
        <a:ln>
          <a:solidFill>
            <a:schemeClr val="bg1"/>
          </a:solidFill>
        </a:ln>
      </a:spPr>
      <a:bodyPr lIns="41062" tIns="52150" rIns="104299" bIns="52150" rtlCol="0" anchor="t" anchorCtr="0"/>
      <a:lstStyle>
        <a:defPPr algn="l">
          <a:defRPr sz="900" baseline="0" dirty="0" smtClean="0">
            <a:solidFill>
              <a:schemeClr val="bg1"/>
            </a:solidFill>
            <a:latin typeface="Verdana" pitchFamily="34" charset="0"/>
          </a:defRPr>
        </a:defPPr>
      </a:lstStyle>
      <a:style>
        <a:lnRef idx="2">
          <a:schemeClr val="accent1"/>
        </a:lnRef>
        <a:fillRef idx="1">
          <a:schemeClr val="lt1"/>
        </a:fillRef>
        <a:effectRef idx="0">
          <a:schemeClr val="accent1"/>
        </a:effectRef>
        <a:fontRef idx="minor">
          <a:schemeClr val="dk1"/>
        </a:fontRef>
      </a:style>
    </a:spDef>
  </a:objectDefaults>
  <a:extraClrSchemeLst/>
</a:theme>
</file>

<file path=ppt/theme/theme2.xml><?xml version="1.0" encoding="utf-8"?>
<a:theme xmlns:a="http://schemas.openxmlformats.org/drawingml/2006/main" name="GCSE Year 10 Calender">
  <a:themeElements>
    <a:clrScheme name="Custom 1">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1138B3"/>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B5AF7"/>
        </a:solidFill>
        <a:ln>
          <a:solidFill>
            <a:schemeClr val="bg1"/>
          </a:solidFill>
        </a:ln>
      </a:spPr>
      <a:bodyPr lIns="41062" tIns="52150" rIns="104299" bIns="52150" rtlCol="0" anchor="t" anchorCtr="0"/>
      <a:lstStyle>
        <a:defPPr algn="l">
          <a:defRPr sz="900" baseline="0" dirty="0" smtClean="0">
            <a:solidFill>
              <a:schemeClr val="bg1"/>
            </a:solidFill>
            <a:latin typeface="Verdana" pitchFamily="34" charset="0"/>
          </a:defRPr>
        </a:defPPr>
      </a:lstStyle>
      <a:style>
        <a:lnRef idx="2">
          <a:schemeClr val="accent1"/>
        </a:lnRef>
        <a:fillRef idx="1">
          <a:schemeClr val="lt1"/>
        </a:fillRef>
        <a:effectRef idx="0">
          <a:schemeClr val="accent1"/>
        </a:effectRef>
        <a:fontRef idx="minor">
          <a:schemeClr val="dk1"/>
        </a:fontRef>
      </a:style>
    </a:spDef>
  </a:objectDefaults>
  <a:extraClrSchemeLst/>
</a:theme>
</file>

<file path=ppt/theme/theme3.xml><?xml version="1.0" encoding="utf-8"?>
<a:theme xmlns:a="http://schemas.openxmlformats.org/drawingml/2006/main" name="Year 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Year 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Custom Design">
  <a:themeElements>
    <a:clrScheme name="Custom 2">
      <a:dk1>
        <a:sysClr val="windowText" lastClr="000000"/>
      </a:dk1>
      <a:lt1>
        <a:sysClr val="window" lastClr="FFFFFF"/>
      </a:lt1>
      <a:dk2>
        <a:srgbClr val="3B5AF7"/>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21999</TotalTime>
  <Words>4444</Words>
  <Application>Microsoft Office PowerPoint</Application>
  <PresentationFormat>Custom</PresentationFormat>
  <Paragraphs>802</Paragraphs>
  <Slides>68</Slides>
  <Notes>0</Notes>
  <HiddenSlides>0</HiddenSlides>
  <MMClips>0</MMClips>
  <ScaleCrop>false</ScaleCrop>
  <HeadingPairs>
    <vt:vector size="6" baseType="variant">
      <vt:variant>
        <vt:lpstr>Theme</vt:lpstr>
      </vt:variant>
      <vt:variant>
        <vt:i4>6</vt:i4>
      </vt:variant>
      <vt:variant>
        <vt:lpstr>Embedded OLE Servers</vt:lpstr>
      </vt:variant>
      <vt:variant>
        <vt:i4>1</vt:i4>
      </vt:variant>
      <vt:variant>
        <vt:lpstr>Slide Titles</vt:lpstr>
      </vt:variant>
      <vt:variant>
        <vt:i4>68</vt:i4>
      </vt:variant>
    </vt:vector>
  </HeadingPairs>
  <TitlesOfParts>
    <vt:vector size="75" baseType="lpstr">
      <vt:lpstr>2_GCSE Year 10 Calender</vt:lpstr>
      <vt:lpstr>GCSE Year 10 Calender</vt:lpstr>
      <vt:lpstr>Year 10</vt:lpstr>
      <vt:lpstr>Year 11</vt:lpstr>
      <vt:lpstr>1_Custom Design</vt:lpstr>
      <vt:lpstr>2_Custom Design</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AQA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 Cook</dc:creator>
  <cp:lastModifiedBy>Colman, Nick</cp:lastModifiedBy>
  <cp:revision>1223</cp:revision>
  <cp:lastPrinted>2012-08-11T17:21:34Z</cp:lastPrinted>
  <dcterms:created xsi:type="dcterms:W3CDTF">2010-05-17T14:40:02Z</dcterms:created>
  <dcterms:modified xsi:type="dcterms:W3CDTF">2014-07-25T13:41:41Z</dcterms:modified>
</cp:coreProperties>
</file>